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55" r:id="rId2"/>
    <p:sldMasterId id="2147483651" r:id="rId3"/>
  </p:sldMasterIdLst>
  <p:notesMasterIdLst>
    <p:notesMasterId r:id="rId19"/>
  </p:notesMasterIdLst>
  <p:handoutMasterIdLst>
    <p:handoutMasterId r:id="rId20"/>
  </p:handoutMasterIdLst>
  <p:sldIdLst>
    <p:sldId id="285" r:id="rId4"/>
    <p:sldId id="325" r:id="rId5"/>
    <p:sldId id="326" r:id="rId6"/>
    <p:sldId id="332" r:id="rId7"/>
    <p:sldId id="329" r:id="rId8"/>
    <p:sldId id="335" r:id="rId9"/>
    <p:sldId id="264" r:id="rId10"/>
    <p:sldId id="265" r:id="rId11"/>
    <p:sldId id="333" r:id="rId12"/>
    <p:sldId id="323" r:id="rId13"/>
    <p:sldId id="327" r:id="rId14"/>
    <p:sldId id="328" r:id="rId15"/>
    <p:sldId id="330" r:id="rId16"/>
    <p:sldId id="321" r:id="rId17"/>
    <p:sldId id="331" r:id="rId18"/>
  </p:sldIdLst>
  <p:sldSz cx="12192000" cy="6858000"/>
  <p:notesSz cx="6858000" cy="9144000"/>
  <p:embeddedFontLst>
    <p:embeddedFont>
      <p:font typeface="Adobe Garamond Pro" panose="02020502060506020403" pitchFamily="18" charset="77"/>
      <p:regular r:id="rId21"/>
      <p:italic r:id="rId22"/>
    </p:embeddedFont>
    <p:embeddedFont>
      <p:font typeface="Calibri" panose="020F050202020403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6" userDrawn="1">
          <p15:clr>
            <a:srgbClr val="A4A3A4"/>
          </p15:clr>
        </p15:guide>
        <p15:guide id="2" pos="51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0000"/>
    <a:srgbClr val="800000"/>
    <a:srgbClr val="002B3B"/>
    <a:srgbClr val="1543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71064"/>
  </p:normalViewPr>
  <p:slideViewPr>
    <p:cSldViewPr snapToGrid="0" snapToObjects="1">
      <p:cViewPr varScale="1">
        <p:scale>
          <a:sx n="80" d="100"/>
          <a:sy n="80" d="100"/>
        </p:scale>
        <p:origin x="1336" y="184"/>
      </p:cViewPr>
      <p:guideLst>
        <p:guide orient="horz" pos="1656"/>
        <p:guide pos="5136"/>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27" d="100"/>
          <a:sy n="127" d="100"/>
        </p:scale>
        <p:origin x="5664"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 Type="http://schemas.openxmlformats.org/officeDocument/2006/relationships/slideMaster" Target="slideMasters/slideMaster3.xml"/><Relationship Id="rId21" Type="http://schemas.openxmlformats.org/officeDocument/2006/relationships/font" Target="fonts/font1.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F3731F-F716-5242-B21A-2E0F1F29D6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53A7CCE-FF39-9641-B2AA-D8CBEE85CA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AF894A-70DC-1344-8793-A2A3FB288CFE}" type="datetimeFigureOut">
              <a:rPr lang="en-US" smtClean="0"/>
              <a:t>3/1/21</a:t>
            </a:fld>
            <a:endParaRPr lang="en-US"/>
          </a:p>
        </p:txBody>
      </p:sp>
      <p:sp>
        <p:nvSpPr>
          <p:cNvPr id="4" name="Footer Placeholder 3">
            <a:extLst>
              <a:ext uri="{FF2B5EF4-FFF2-40B4-BE49-F238E27FC236}">
                <a16:creationId xmlns:a16="http://schemas.microsoft.com/office/drawing/2014/main" id="{C6EDE7CF-13BB-CC48-BA69-F4C8629B72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ADBE1A-CAAB-2646-8292-A353D54398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CCB099-CC5A-9147-A1BD-CF6AF83AE80D}" type="slidenum">
              <a:rPr lang="en-US" smtClean="0"/>
              <a:t>‹#›</a:t>
            </a:fld>
            <a:endParaRPr lang="en-US"/>
          </a:p>
        </p:txBody>
      </p:sp>
    </p:spTree>
    <p:extLst>
      <p:ext uri="{BB962C8B-B14F-4D97-AF65-F5344CB8AC3E}">
        <p14:creationId xmlns:p14="http://schemas.microsoft.com/office/powerpoint/2010/main" val="1299054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4BE61-C03A-824C-A357-AB09725BFA9E}" type="datetimeFigureOut">
              <a:rPr lang="en-US" smtClean="0"/>
              <a:t>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7DA70-B503-1645-A111-858C3E791C84}" type="slidenum">
              <a:rPr lang="en-US" smtClean="0"/>
              <a:t>‹#›</a:t>
            </a:fld>
            <a:endParaRPr lang="en-US"/>
          </a:p>
        </p:txBody>
      </p:sp>
    </p:spTree>
    <p:extLst>
      <p:ext uri="{BB962C8B-B14F-4D97-AF65-F5344CB8AC3E}">
        <p14:creationId xmlns:p14="http://schemas.microsoft.com/office/powerpoint/2010/main" val="2325875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mpcrlab.com/2016/09/turing-alan-m-computing-machinery-and-intelligence-195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welcome to machine learning for cybersecurity. I am Yuxin Chen, and in this video, I’m going to give an overview for module 1, which covers the foundations of machine learning for cybersecurity.</a:t>
            </a:r>
          </a:p>
          <a:p>
            <a:endParaRPr lang="en-US" dirty="0"/>
          </a:p>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a:t>
            </a:fld>
            <a:endParaRPr lang="en-US"/>
          </a:p>
        </p:txBody>
      </p:sp>
    </p:spTree>
    <p:extLst>
      <p:ext uri="{BB962C8B-B14F-4D97-AF65-F5344CB8AC3E}">
        <p14:creationId xmlns:p14="http://schemas.microsoft.com/office/powerpoint/2010/main" val="4243594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an overview of this course module, we are at module 1 of this course, where we will walk through the machine learning fundamentals, will applications in security.</a:t>
            </a:r>
          </a:p>
        </p:txBody>
      </p:sp>
      <p:sp>
        <p:nvSpPr>
          <p:cNvPr id="4" name="Slide Number Placeholder 3"/>
          <p:cNvSpPr>
            <a:spLocks noGrp="1"/>
          </p:cNvSpPr>
          <p:nvPr>
            <p:ph type="sldNum" sz="quarter" idx="5"/>
          </p:nvPr>
        </p:nvSpPr>
        <p:spPr/>
        <p:txBody>
          <a:bodyPr/>
          <a:lstStyle/>
          <a:p>
            <a:fld id="{5707DA70-B503-1645-A111-858C3E791C84}" type="slidenum">
              <a:rPr lang="en-US" smtClean="0"/>
              <a:t>10</a:t>
            </a:fld>
            <a:endParaRPr lang="en-US"/>
          </a:p>
        </p:txBody>
      </p:sp>
    </p:spTree>
    <p:extLst>
      <p:ext uri="{BB962C8B-B14F-4D97-AF65-F5344CB8AC3E}">
        <p14:creationId xmlns:p14="http://schemas.microsoft.com/office/powerpoint/2010/main" val="3353024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slides shows the structure of this course, which spans the whole data science pipeline in the context of cybersecurity.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module, we will focus on the modeling aspect of ML for cybersecurity. Particularly, we will assume that the learning task, including the learning objective and the training data are given, and we will dive into the statistical tools, and discuss the methodology of handling the data and achieving the given objectives.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teach fundamental building blocks, from data ingestion and feature engineering to machine learning model selection.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11</a:t>
            </a:fld>
            <a:endParaRPr lang="en-US"/>
          </a:p>
        </p:txBody>
      </p:sp>
    </p:spTree>
    <p:extLst>
      <p:ext uri="{BB962C8B-B14F-4D97-AF65-F5344CB8AC3E}">
        <p14:creationId xmlns:p14="http://schemas.microsoft.com/office/powerpoint/2010/main" val="4015680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module 1, we will cover a broad spectrum of ML principles and concepts, models and typical </a:t>
            </a:r>
            <a:r>
              <a:rPr lang="en-US" dirty="0" err="1"/>
              <a:t>usecases</a:t>
            </a:r>
            <a:r>
              <a:rPr lang="en-US" dirty="0"/>
              <a:t>.</a:t>
            </a:r>
          </a:p>
          <a:p>
            <a:endParaRPr lang="en-US" dirty="0"/>
          </a:p>
          <a:p>
            <a:r>
              <a:rPr lang="en-US" dirty="0"/>
              <a:t>In particular, we will start of by introducing the ….</a:t>
            </a:r>
          </a:p>
          <a:p>
            <a:endParaRPr lang="en-US" dirty="0"/>
          </a:p>
          <a:p>
            <a:endParaRPr lang="en-US" dirty="0"/>
          </a:p>
          <a:p>
            <a:r>
              <a:rPr lang="en-US" dirty="0"/>
              <a:t>-----</a:t>
            </a:r>
          </a:p>
          <a:p>
            <a:endParaRPr lang="en-US" dirty="0"/>
          </a:p>
          <a:p>
            <a:endParaRPr lang="en-US" dirty="0"/>
          </a:p>
          <a:p>
            <a:r>
              <a:rPr lang="en-US" dirty="0"/>
              <a:t>CNN</a:t>
            </a:r>
          </a:p>
          <a:p>
            <a:endParaRPr lang="en-US" dirty="0"/>
          </a:p>
          <a:p>
            <a:r>
              <a:rPr lang="en-US" dirty="0"/>
              <a:t>Application in Cybersecurity (as running, concrete examples)</a:t>
            </a:r>
          </a:p>
          <a:p>
            <a:endParaRPr lang="en-US" dirty="0"/>
          </a:p>
          <a:p>
            <a:r>
              <a:rPr lang="en-US" dirty="0"/>
              <a:t>Coloring, animation, highlighting (hand drawing)</a:t>
            </a:r>
          </a:p>
        </p:txBody>
      </p:sp>
      <p:sp>
        <p:nvSpPr>
          <p:cNvPr id="4" name="Slide Number Placeholder 3"/>
          <p:cNvSpPr>
            <a:spLocks noGrp="1"/>
          </p:cNvSpPr>
          <p:nvPr>
            <p:ph type="sldNum" sz="quarter" idx="5"/>
          </p:nvPr>
        </p:nvSpPr>
        <p:spPr/>
        <p:txBody>
          <a:bodyPr/>
          <a:lstStyle/>
          <a:p>
            <a:fld id="{5707DA70-B503-1645-A111-858C3E791C84}" type="slidenum">
              <a:rPr lang="en-US" smtClean="0"/>
              <a:t>12</a:t>
            </a:fld>
            <a:endParaRPr lang="en-US"/>
          </a:p>
        </p:txBody>
      </p:sp>
    </p:spTree>
    <p:extLst>
      <p:ext uri="{BB962C8B-B14F-4D97-AF65-F5344CB8AC3E}">
        <p14:creationId xmlns:p14="http://schemas.microsoft.com/office/powerpoint/2010/main" val="3843513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Measurable outcomes</a:t>
            </a:r>
          </a:p>
          <a:p>
            <a:r>
              <a:rPr lang="en-US" dirty="0"/>
              <a:t>Actionable </a:t>
            </a:r>
          </a:p>
          <a:p>
            <a:endParaRPr lang="en-US" dirty="0"/>
          </a:p>
          <a:p>
            <a:r>
              <a:rPr lang="en-US" dirty="0"/>
              <a:t>----</a:t>
            </a:r>
          </a:p>
          <a:p>
            <a:endParaRPr lang="en-US" dirty="0"/>
          </a:p>
          <a:p>
            <a:pPr rtl="0"/>
            <a:r>
              <a:rPr lang="en-US" sz="1200" b="0" i="0" u="none" strike="noStrike" kern="1200" dirty="0">
                <a:solidFill>
                  <a:schemeClr val="tx1"/>
                </a:solidFill>
                <a:effectLst/>
                <a:latin typeface="+mn-lt"/>
                <a:ea typeface="+mn-ea"/>
                <a:cs typeface="+mn-cs"/>
              </a:rPr>
              <a:t>Some recommendations around reframing the learning objectives as measurable outcomes:</a:t>
            </a:r>
            <a:endParaRPr lang="en-US" b="0" dirty="0">
              <a:effectLst/>
            </a:endParaRPr>
          </a:p>
          <a:p>
            <a:pPr rtl="0"/>
            <a:r>
              <a:rPr lang="en-US" sz="1200" b="0" i="0" u="none" strike="noStrike" kern="1200" dirty="0">
                <a:solidFill>
                  <a:schemeClr val="tx1"/>
                </a:solidFill>
                <a:effectLst/>
                <a:latin typeface="+mn-lt"/>
                <a:ea typeface="+mn-ea"/>
                <a:cs typeface="+mn-cs"/>
              </a:rPr>
              <a:t>a. Describe the basic ideas and concepts underlying the practice of machine learning</a:t>
            </a:r>
            <a:endParaRPr lang="en-US" b="0" dirty="0">
              <a:effectLst/>
            </a:endParaRPr>
          </a:p>
          <a:p>
            <a:pPr rtl="0"/>
            <a:r>
              <a:rPr lang="en-US" sz="1200" b="0" i="0" u="none" strike="noStrike" kern="1200" dirty="0">
                <a:solidFill>
                  <a:schemeClr val="tx1"/>
                </a:solidFill>
                <a:effectLst/>
                <a:latin typeface="+mn-lt"/>
                <a:ea typeface="+mn-ea"/>
                <a:cs typeface="+mn-cs"/>
              </a:rPr>
              <a:t>b. Identify where and how machine learning can play a key role in cybersecurity</a:t>
            </a:r>
            <a:endParaRPr lang="en-US" b="0" dirty="0">
              <a:effectLst/>
            </a:endParaRPr>
          </a:p>
          <a:p>
            <a:pPr rtl="0"/>
            <a:r>
              <a:rPr lang="en-US" sz="1200" b="0" i="0" u="none" strike="noStrike" kern="1200" dirty="0">
                <a:solidFill>
                  <a:schemeClr val="tx1"/>
                </a:solidFill>
                <a:effectLst/>
                <a:latin typeface="+mn-lt"/>
                <a:ea typeface="+mn-ea"/>
                <a:cs typeface="+mn-cs"/>
              </a:rPr>
              <a:t>c.  Analyze machine-learning models using statistical tools and choose the best model for a use case</a:t>
            </a:r>
            <a:endParaRPr lang="en-US" b="0" dirty="0">
              <a:effectLst/>
            </a:endParaRPr>
          </a:p>
          <a:p>
            <a:pPr rtl="0"/>
            <a:r>
              <a:rPr lang="en-US" sz="1200" b="0" i="0" u="none" strike="noStrike" kern="1200" dirty="0">
                <a:solidFill>
                  <a:schemeClr val="tx1"/>
                </a:solidFill>
                <a:effectLst/>
                <a:latin typeface="+mn-lt"/>
                <a:ea typeface="+mn-ea"/>
                <a:cs typeface="+mn-cs"/>
              </a:rPr>
              <a:t>d. Implement for cybersecurity applications a variety of machine learning models, from classical models such as logistic regression to deep learning techniques such as convolutional neural networks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14</a:t>
            </a:fld>
            <a:endParaRPr lang="en-US"/>
          </a:p>
        </p:txBody>
      </p:sp>
    </p:spTree>
    <p:extLst>
      <p:ext uri="{BB962C8B-B14F-4D97-AF65-F5344CB8AC3E}">
        <p14:creationId xmlns:p14="http://schemas.microsoft.com/office/powerpoint/2010/main" val="968256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Might consider reiterating here how the videos, notebooks, and live sessions fit together in the module</a:t>
            </a:r>
            <a:endParaRPr lang="en-US" b="0" dirty="0">
              <a:effectLst/>
            </a:endParaRPr>
          </a:p>
          <a:p>
            <a:pPr rtl="0"/>
            <a:r>
              <a:rPr lang="en-US" sz="1200" b="0" i="0" u="none" strike="noStrike" kern="1200" dirty="0">
                <a:solidFill>
                  <a:schemeClr val="tx1"/>
                </a:solidFill>
                <a:effectLst/>
                <a:latin typeface="+mn-lt"/>
                <a:ea typeface="+mn-ea"/>
                <a:cs typeface="+mn-cs"/>
              </a:rPr>
              <a:t>1. Order? Watching all the videos, then doing the notebooks? Or doing them in the order provided?</a:t>
            </a:r>
            <a:endParaRPr lang="en-US" b="0" dirty="0">
              <a:effectLst/>
            </a:endParaRPr>
          </a:p>
          <a:p>
            <a:r>
              <a:rPr lang="en-US" sz="1200" b="0" i="0" u="none" strike="noStrike" kern="1200" dirty="0">
                <a:solidFill>
                  <a:schemeClr val="tx1"/>
                </a:solidFill>
                <a:effectLst/>
                <a:latin typeface="+mn-lt"/>
                <a:ea typeface="+mn-ea"/>
                <a:cs typeface="+mn-cs"/>
              </a:rPr>
              <a:t>2. How to use notebooks? Just read through them? Encourage them to experiment, etc.?</a:t>
            </a:r>
          </a:p>
          <a:p>
            <a:endParaRPr lang="en-US" sz="1200" b="0" i="0" u="none" strike="noStrike" kern="1200" dirty="0">
              <a:solidFill>
                <a:schemeClr val="tx1"/>
              </a:solidFill>
              <a:effectLst/>
              <a:latin typeface="+mn-lt"/>
              <a:ea typeface="+mn-ea"/>
              <a:cs typeface="+mn-cs"/>
            </a:endParaRPr>
          </a:p>
          <a:p>
            <a:r>
              <a:rPr lang="en-US" b="1" dirty="0"/>
              <a:t>Exercises and extended reading materials</a:t>
            </a:r>
          </a:p>
          <a:p>
            <a:pPr lvl="1"/>
            <a:r>
              <a:rPr lang="en-US" dirty="0"/>
              <a:t>ML models under the hood (demos in </a:t>
            </a:r>
            <a:r>
              <a:rPr lang="en-US" dirty="0" err="1"/>
              <a:t>Jupyter</a:t>
            </a:r>
            <a:r>
              <a:rPr lang="en-US" dirty="0"/>
              <a:t> notebooks) </a:t>
            </a:r>
          </a:p>
          <a:p>
            <a:pPr lvl="1"/>
            <a:r>
              <a:rPr lang="en-US" dirty="0"/>
              <a:t>Extended reading materials on ML models covered in the video</a:t>
            </a:r>
          </a:p>
          <a:p>
            <a:pPr lvl="1"/>
            <a:endParaRPr lang="en-US" dirty="0"/>
          </a:p>
          <a:p>
            <a:r>
              <a:rPr lang="en-US" b="1" dirty="0"/>
              <a:t>In-class discussions</a:t>
            </a:r>
            <a:endParaRPr lang="en-US" sz="1200" b="0" i="0" u="none" strike="noStrike" kern="1200" dirty="0">
              <a:solidFill>
                <a:schemeClr val="tx1"/>
              </a:solidFill>
              <a:effectLst/>
              <a:latin typeface="+mn-lt"/>
              <a:ea typeface="+mn-ea"/>
              <a:cs typeface="+mn-cs"/>
            </a:endParaRPr>
          </a:p>
          <a:p>
            <a:pPr lvl="1"/>
            <a:r>
              <a:rPr lang="en-US" dirty="0"/>
              <a:t>Breakout room session 1: Comparison of ML models introduced in this module</a:t>
            </a:r>
          </a:p>
          <a:p>
            <a:pPr lvl="1"/>
            <a:r>
              <a:rPr lang="en-US" dirty="0"/>
              <a:t>Breakout room session 2: Case study and model selection</a:t>
            </a:r>
          </a:p>
          <a:p>
            <a:endParaRPr lang="en-US" dirty="0"/>
          </a:p>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15</a:t>
            </a:fld>
            <a:endParaRPr lang="en-US"/>
          </a:p>
        </p:txBody>
      </p:sp>
    </p:spTree>
    <p:extLst>
      <p:ext uri="{BB962C8B-B14F-4D97-AF65-F5344CB8AC3E}">
        <p14:creationId xmlns:p14="http://schemas.microsoft.com/office/powerpoint/2010/main" val="336559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algorithms uses statistics to find patterns in massive amount of data. Here the data could be embodied by texts like documents, or images, videos, or a mixture of all of these modalities. An example application of machine learning in our daily life is spam filtering. This is one of the most commonly used digital services in our daily life, which already covers a bit of the security aspect, where we try to filter emails with malicious content, and in doing that, we are going to develop algorithms that can automatically extract patterns from data. Beyond spam filter, machine learning powers many of the services we use in our daily life, like search engines, recommender systems, such as Amazon, Netflix, or security gateways, where we need to verify the identities of a user.</a:t>
            </a:r>
          </a:p>
        </p:txBody>
      </p:sp>
      <p:sp>
        <p:nvSpPr>
          <p:cNvPr id="4" name="Slide Number Placeholder 3"/>
          <p:cNvSpPr>
            <a:spLocks noGrp="1"/>
          </p:cNvSpPr>
          <p:nvPr>
            <p:ph type="sldNum" sz="quarter" idx="5"/>
          </p:nvPr>
        </p:nvSpPr>
        <p:spPr/>
        <p:txBody>
          <a:bodyPr/>
          <a:lstStyle/>
          <a:p>
            <a:fld id="{5707DA70-B503-1645-A111-858C3E791C84}" type="slidenum">
              <a:rPr lang="en-US" smtClean="0"/>
              <a:t>2</a:t>
            </a:fld>
            <a:endParaRPr lang="en-US"/>
          </a:p>
        </p:txBody>
      </p:sp>
    </p:spTree>
    <p:extLst>
      <p:ext uri="{BB962C8B-B14F-4D97-AF65-F5344CB8AC3E}">
        <p14:creationId xmlns:p14="http://schemas.microsoft.com/office/powerpoint/2010/main" val="2359867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two decades, machine learning has become quite common in the cybersecurity domain. Traditionally, security research focuses on studying attacks to network systems, as well as the defense mechanisms against such attacks. In order to automate such process, people have fused machine learning into the design and implementation of security infrastructure, by automatically learning and detecting patterns of malware, mapping cyber crime in real-time, and defending against adversarial attacks.</a:t>
            </a:r>
          </a:p>
        </p:txBody>
      </p:sp>
      <p:sp>
        <p:nvSpPr>
          <p:cNvPr id="4" name="Slide Number Placeholder 3"/>
          <p:cNvSpPr>
            <a:spLocks noGrp="1"/>
          </p:cNvSpPr>
          <p:nvPr>
            <p:ph type="sldNum" sz="quarter" idx="5"/>
          </p:nvPr>
        </p:nvSpPr>
        <p:spPr/>
        <p:txBody>
          <a:bodyPr/>
          <a:lstStyle/>
          <a:p>
            <a:fld id="{5707DA70-B503-1645-A111-858C3E791C84}" type="slidenum">
              <a:rPr lang="en-US" smtClean="0"/>
              <a:t>3</a:t>
            </a:fld>
            <a:endParaRPr lang="en-US"/>
          </a:p>
        </p:txBody>
      </p:sp>
    </p:spTree>
    <p:extLst>
      <p:ext uri="{BB962C8B-B14F-4D97-AF65-F5344CB8AC3E}">
        <p14:creationId xmlns:p14="http://schemas.microsoft.com/office/powerpoint/2010/main" val="416659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there has been a surge of news coverage of the success stories, of using machine learning to defend against cyberattacks. </a:t>
            </a:r>
          </a:p>
          <a:p>
            <a:endParaRPr lang="en-US" dirty="0"/>
          </a:p>
          <a:p>
            <a:r>
              <a:rPr lang="en-US" dirty="0"/>
              <a:t>Such use cases include --</a:t>
            </a:r>
          </a:p>
          <a:p>
            <a:endParaRPr lang="en-US" sz="1200" dirty="0"/>
          </a:p>
          <a:p>
            <a:r>
              <a:rPr lang="en-US" sz="1200" dirty="0"/>
              <a:t>For every file sent through the network, does it contain </a:t>
            </a:r>
            <a:r>
              <a:rPr lang="en-US" sz="1200" b="1" dirty="0">
                <a:solidFill>
                  <a:srgbClr val="7F0000"/>
                </a:solidFill>
              </a:rPr>
              <a:t>malware</a:t>
            </a:r>
            <a:r>
              <a:rPr lang="en-US" sz="1200" dirty="0"/>
              <a:t>? </a:t>
            </a:r>
          </a:p>
          <a:p>
            <a:r>
              <a:rPr lang="en-US" sz="1200" dirty="0"/>
              <a:t>For every login attempt, has someone’s </a:t>
            </a:r>
            <a:r>
              <a:rPr lang="en-US" sz="1200" b="1" dirty="0">
                <a:solidFill>
                  <a:srgbClr val="7F0000"/>
                </a:solidFill>
              </a:rPr>
              <a:t>password been compromised</a:t>
            </a:r>
            <a:r>
              <a:rPr lang="en-US" sz="1200" dirty="0"/>
              <a:t>? </a:t>
            </a:r>
          </a:p>
          <a:p>
            <a:r>
              <a:rPr lang="en-US" sz="1200" dirty="0"/>
              <a:t>For every email received, is it a </a:t>
            </a:r>
            <a:r>
              <a:rPr lang="en-US" sz="1200" b="1" dirty="0">
                <a:solidFill>
                  <a:srgbClr val="7F0000"/>
                </a:solidFill>
              </a:rPr>
              <a:t>phishing attempt</a:t>
            </a:r>
            <a:r>
              <a:rPr lang="en-US" sz="1200" dirty="0"/>
              <a:t>? </a:t>
            </a:r>
          </a:p>
          <a:p>
            <a:r>
              <a:rPr lang="en-US" sz="1200" dirty="0"/>
              <a:t>For every request to your servers, is it a </a:t>
            </a:r>
            <a:r>
              <a:rPr lang="en-US" sz="1200" b="1" dirty="0">
                <a:solidFill>
                  <a:srgbClr val="7F0000"/>
                </a:solidFill>
              </a:rPr>
              <a:t>denial-of-service (DoS) attack</a:t>
            </a:r>
            <a:r>
              <a:rPr lang="en-US" sz="1200" dirty="0"/>
              <a:t>?</a:t>
            </a:r>
          </a:p>
          <a:p>
            <a:r>
              <a:rPr lang="en-US" sz="1200" dirty="0"/>
              <a:t>… </a:t>
            </a:r>
          </a:p>
        </p:txBody>
      </p:sp>
      <p:sp>
        <p:nvSpPr>
          <p:cNvPr id="4" name="Slide Number Placeholder 3"/>
          <p:cNvSpPr>
            <a:spLocks noGrp="1"/>
          </p:cNvSpPr>
          <p:nvPr>
            <p:ph type="sldNum" sz="quarter" idx="5"/>
          </p:nvPr>
        </p:nvSpPr>
        <p:spPr/>
        <p:txBody>
          <a:bodyPr/>
          <a:lstStyle/>
          <a:p>
            <a:fld id="{5707DA70-B503-1645-A111-858C3E791C84}" type="slidenum">
              <a:rPr lang="en-US" smtClean="0"/>
              <a:t>4</a:t>
            </a:fld>
            <a:endParaRPr lang="en-US"/>
          </a:p>
        </p:txBody>
      </p:sp>
    </p:spTree>
    <p:extLst>
      <p:ext uri="{BB962C8B-B14F-4D97-AF65-F5344CB8AC3E}">
        <p14:creationId xmlns:p14="http://schemas.microsoft.com/office/powerpoint/2010/main" val="2115021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stretching too far in the modern applications, let’s take a quick look at the history of machine learning. </a:t>
            </a:r>
          </a:p>
          <a:p>
            <a:endParaRPr lang="en-US" dirty="0"/>
          </a:p>
          <a:p>
            <a:r>
              <a:rPr lang="en-US" dirty="0"/>
              <a:t>In 1947, a famous British mathematician, Alan Turing, predicted the development of machine learning.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 proposed such a machine, even hinting at genetic algorithms, in his paper “</a:t>
            </a:r>
            <a:r>
              <a:rPr lang="en-US" sz="1200" b="0" i="0" u="none" strike="noStrike" kern="1200" dirty="0">
                <a:solidFill>
                  <a:schemeClr val="tx1"/>
                </a:solidFill>
                <a:effectLst/>
                <a:latin typeface="+mn-lt"/>
                <a:ea typeface="+mn-ea"/>
                <a:cs typeface="+mn-cs"/>
                <a:hlinkClick r:id="rId3"/>
              </a:rPr>
              <a:t>Computing Machinery and Intelligence</a:t>
            </a:r>
            <a:r>
              <a:rPr lang="en-US" sz="1200" b="0" i="0" kern="1200" dirty="0">
                <a:solidFill>
                  <a:schemeClr val="tx1"/>
                </a:solidFill>
                <a:effectLst/>
                <a:latin typeface="+mn-lt"/>
                <a:ea typeface="+mn-ea"/>
                <a:cs typeface="+mn-cs"/>
              </a:rPr>
              <a:t>.” In it, he crafted the world famous “imitation game”. This was later dubbed the “Turing Test”, a test to determine whether a computer can “think”.</a:t>
            </a:r>
          </a:p>
        </p:txBody>
      </p:sp>
      <p:sp>
        <p:nvSpPr>
          <p:cNvPr id="4" name="Slide Number Placeholder 3"/>
          <p:cNvSpPr>
            <a:spLocks noGrp="1"/>
          </p:cNvSpPr>
          <p:nvPr>
            <p:ph type="sldNum" sz="quarter" idx="5"/>
          </p:nvPr>
        </p:nvSpPr>
        <p:spPr/>
        <p:txBody>
          <a:bodyPr/>
          <a:lstStyle/>
          <a:p>
            <a:fld id="{5707DA70-B503-1645-A111-858C3E791C84}" type="slidenum">
              <a:rPr lang="en-US" smtClean="0"/>
              <a:t>5</a:t>
            </a:fld>
            <a:endParaRPr lang="en-US"/>
          </a:p>
        </p:txBody>
      </p:sp>
    </p:spTree>
    <p:extLst>
      <p:ext uri="{BB962C8B-B14F-4D97-AF65-F5344CB8AC3E}">
        <p14:creationId xmlns:p14="http://schemas.microsoft.com/office/powerpoint/2010/main" val="1776282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 machine learning, was later coined by Author Samuel in 1952, who stated that “machine learning is the ability to learn without being explicit programmed”.</a:t>
            </a:r>
          </a:p>
        </p:txBody>
      </p:sp>
      <p:sp>
        <p:nvSpPr>
          <p:cNvPr id="4" name="Slide Number Placeholder 3"/>
          <p:cNvSpPr>
            <a:spLocks noGrp="1"/>
          </p:cNvSpPr>
          <p:nvPr>
            <p:ph type="sldNum" sz="quarter" idx="5"/>
          </p:nvPr>
        </p:nvSpPr>
        <p:spPr/>
        <p:txBody>
          <a:bodyPr/>
          <a:lstStyle/>
          <a:p>
            <a:fld id="{5707DA70-B503-1645-A111-858C3E791C84}" type="slidenum">
              <a:rPr lang="en-US" smtClean="0"/>
              <a:t>6</a:t>
            </a:fld>
            <a:endParaRPr lang="en-US"/>
          </a:p>
        </p:txBody>
      </p:sp>
    </p:spTree>
    <p:extLst>
      <p:ext uri="{BB962C8B-B14F-4D97-AF65-F5344CB8AC3E}">
        <p14:creationId xmlns:p14="http://schemas.microsoft.com/office/powerpoint/2010/main" val="2809188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the same year, also in 1952, we saw the first computer program which could learn as it ran. It was a game which played checkers, created by Arthur Samuel.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the history rolls out, we can really see how machine learning gains its popularity through a few snapshots of its history.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Shortly after the conception of machine learning, artificial intelligence was proposed as a research field in 1956, by a group of pioneers in the famous Dartmouth workshop.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Forty years later, in 1997, when IBM’s Deep Blue beat chess grandmaster Garry Kasparov, it was the first time a computer had bested a human chess expert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professor and head of the Artificial Intelligence Lab at Stanford University, Fei-Fei Li launched ImageNet in 2009. As of 2017, it’s a very large and free database of more than 14 million (14,197,122 at last count)  labeled images available to researchers, educators, and students.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2012, </a:t>
            </a:r>
            <a:r>
              <a:rPr lang="en-US" sz="1200" kern="1200" dirty="0" err="1">
                <a:solidFill>
                  <a:schemeClr val="tx1"/>
                </a:solidFill>
                <a:effectLst/>
                <a:latin typeface="+mn-lt"/>
                <a:ea typeface="+mn-ea"/>
                <a:cs typeface="+mn-cs"/>
              </a:rPr>
              <a:t>AlexNet</a:t>
            </a:r>
            <a:r>
              <a:rPr lang="en-US" sz="1200" kern="1200" dirty="0">
                <a:solidFill>
                  <a:schemeClr val="tx1"/>
                </a:solidFill>
                <a:effectLst/>
                <a:latin typeface="+mn-lt"/>
                <a:ea typeface="+mn-ea"/>
                <a:cs typeface="+mn-cs"/>
              </a:rPr>
              <a:t> won the ImageNet competition by a large margin, which led to the use of GPUs and Convolutional Neural Networks in machine learning.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Nowadays, machine learning has become pervasive, and dominates silicon valley and powers almost every aspect of our daily life.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707DA70-B503-1645-A111-858C3E791C84}" type="slidenum">
              <a:rPr lang="en-US" smtClean="0"/>
              <a:t>7</a:t>
            </a:fld>
            <a:endParaRPr lang="en-US"/>
          </a:p>
        </p:txBody>
      </p:sp>
    </p:spTree>
    <p:extLst>
      <p:ext uri="{BB962C8B-B14F-4D97-AF65-F5344CB8AC3E}">
        <p14:creationId xmlns:p14="http://schemas.microsoft.com/office/powerpoint/2010/main" val="1185414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research area, machine learning is interconnected to a number of domains, both theoretic and applicational. </a:t>
            </a:r>
          </a:p>
          <a:p>
            <a:endParaRPr lang="en-US" dirty="0"/>
          </a:p>
          <a:p>
            <a:r>
              <a:rPr lang="en-US" dirty="0"/>
              <a:t>On the theory front, the principled of machine learning is tightly connected to statistics and information theory, while the efficiency is powered by data structures and optimization algorithms.</a:t>
            </a:r>
          </a:p>
          <a:p>
            <a:endParaRPr lang="en-US" dirty="0"/>
          </a:p>
          <a:p>
            <a:r>
              <a:rPr lang="en-US" dirty="0"/>
              <a:t>On the application front, machine leaning has seen very promising development in numerous fields, including science, finance, healthcare and security.</a:t>
            </a:r>
          </a:p>
        </p:txBody>
      </p:sp>
      <p:sp>
        <p:nvSpPr>
          <p:cNvPr id="4" name="Slide Number Placeholder 3"/>
          <p:cNvSpPr>
            <a:spLocks noGrp="1"/>
          </p:cNvSpPr>
          <p:nvPr>
            <p:ph type="sldNum" sz="quarter" idx="5"/>
          </p:nvPr>
        </p:nvSpPr>
        <p:spPr/>
        <p:txBody>
          <a:bodyPr/>
          <a:lstStyle/>
          <a:p>
            <a:fld id="{5707DA70-B503-1645-A111-858C3E791C84}" type="slidenum">
              <a:rPr lang="en-US" smtClean="0"/>
              <a:t>8</a:t>
            </a:fld>
            <a:endParaRPr lang="en-US"/>
          </a:p>
        </p:txBody>
      </p:sp>
    </p:spTree>
    <p:extLst>
      <p:ext uri="{BB962C8B-B14F-4D97-AF65-F5344CB8AC3E}">
        <p14:creationId xmlns:p14="http://schemas.microsoft.com/office/powerpoint/2010/main" val="767887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mention before, there have been a lot of news coverage of the role of AI in cyber security. Some on the technical side, such as how AI makes a more secure </a:t>
            </a:r>
            <a:r>
              <a:rPr lang="en-US" dirty="0" err="1"/>
              <a:t>cyberstructure</a:t>
            </a:r>
            <a:r>
              <a:rPr lang="en-US" dirty="0"/>
              <a:t> by making defense of attacks more efficient; others on the societal impact of AI in the security domain, such as whether AI could replace cybersecurity pros in the future.</a:t>
            </a:r>
          </a:p>
          <a:p>
            <a:endParaRPr lang="en-US" dirty="0"/>
          </a:p>
          <a:p>
            <a:r>
              <a:rPr lang="en-US" dirty="0"/>
              <a:t>Throughout this course, we will discuss relevant topics. In particular, we will demystify machine learning and AI by breaking down into fundamental building blocks, revealing the insights of different models, and demonstrate its usage in the context of cybersecurity. </a:t>
            </a:r>
          </a:p>
        </p:txBody>
      </p:sp>
      <p:sp>
        <p:nvSpPr>
          <p:cNvPr id="4" name="Slide Number Placeholder 3"/>
          <p:cNvSpPr>
            <a:spLocks noGrp="1"/>
          </p:cNvSpPr>
          <p:nvPr>
            <p:ph type="sldNum" sz="quarter" idx="5"/>
          </p:nvPr>
        </p:nvSpPr>
        <p:spPr/>
        <p:txBody>
          <a:bodyPr/>
          <a:lstStyle/>
          <a:p>
            <a:fld id="{5707DA70-B503-1645-A111-858C3E791C84}" type="slidenum">
              <a:rPr lang="en-US" smtClean="0"/>
              <a:t>9</a:t>
            </a:fld>
            <a:endParaRPr lang="en-US"/>
          </a:p>
        </p:txBody>
      </p:sp>
    </p:spTree>
    <p:extLst>
      <p:ext uri="{BB962C8B-B14F-4D97-AF65-F5344CB8AC3E}">
        <p14:creationId xmlns:p14="http://schemas.microsoft.com/office/powerpoint/2010/main" val="3848931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10515600"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112776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607729"/>
      </p:ext>
    </p:extLst>
  </p:cSld>
  <p:clrMapOvr>
    <a:masterClrMapping/>
  </p:clrMapOvr>
  <p:extLst>
    <p:ext uri="{DCECCB84-F9BA-43D5-87BE-67443E8EF086}">
      <p15:sldGuideLst xmlns:p15="http://schemas.microsoft.com/office/powerpoint/2012/main">
        <p15:guide id="1" pos="57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C474A38-ED30-0D4F-A52D-63AB03838691}"/>
              </a:ext>
            </a:extLst>
          </p:cNvPr>
          <p:cNvSpPr>
            <a:spLocks noGrp="1"/>
          </p:cNvSpPr>
          <p:nvPr>
            <p:ph type="pic" sz="quarter" idx="13"/>
          </p:nvPr>
        </p:nvSpPr>
        <p:spPr>
          <a:xfrm>
            <a:off x="8178784" y="0"/>
            <a:ext cx="4013215" cy="6007381"/>
          </a:xfrm>
        </p:spPr>
        <p:txBody>
          <a:bodyPr/>
          <a:lstStyle/>
          <a:p>
            <a:endParaRPr lang="en-US" dirty="0"/>
          </a:p>
        </p:txBody>
      </p:sp>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6492368"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6492368"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72390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070203"/>
      </p:ext>
    </p:extLst>
  </p:cSld>
  <p:clrMapOvr>
    <a:masterClrMapping/>
  </p:clrMapOvr>
  <p:extLst>
    <p:ext uri="{DCECCB84-F9BA-43D5-87BE-67443E8EF086}">
      <p15:sldGuideLst xmlns:p15="http://schemas.microsoft.com/office/powerpoint/2012/main">
        <p15:guide id="1" pos="51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spTree>
    <p:extLst>
      <p:ext uri="{BB962C8B-B14F-4D97-AF65-F5344CB8AC3E}">
        <p14:creationId xmlns:p14="http://schemas.microsoft.com/office/powerpoint/2010/main" val="425693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3977584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345028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D85BAD0-EAE7-B440-AD61-5D819097A99F}"/>
              </a:ext>
            </a:extLst>
          </p:cNvPr>
          <p:cNvPicPr>
            <a:picLocks noChangeAspect="1"/>
          </p:cNvPicPr>
          <p:nvPr userDrawn="1"/>
        </p:nvPicPr>
        <p:blipFill rotWithShape="1">
          <a:blip r:embed="rId2"/>
          <a:srcRect l="5" r="23431"/>
          <a:stretch/>
        </p:blipFill>
        <p:spPr>
          <a:xfrm>
            <a:off x="4770372" y="0"/>
            <a:ext cx="7406640" cy="6018969"/>
          </a:xfrm>
          <a:prstGeom prst="rect">
            <a:avLst/>
          </a:prstGeom>
        </p:spPr>
      </p:pic>
      <p:pic>
        <p:nvPicPr>
          <p:cNvPr id="8" name="Picture 7">
            <a:extLst>
              <a:ext uri="{FF2B5EF4-FFF2-40B4-BE49-F238E27FC236}">
                <a16:creationId xmlns:a16="http://schemas.microsoft.com/office/drawing/2014/main" id="{B2432078-29D1-D441-983C-E84A33577F66}"/>
              </a:ext>
            </a:extLst>
          </p:cNvPr>
          <p:cNvPicPr>
            <a:picLocks noChangeAspect="1"/>
          </p:cNvPicPr>
          <p:nvPr userDrawn="1"/>
        </p:nvPicPr>
        <p:blipFill rotWithShape="1">
          <a:blip r:embed="rId3"/>
          <a:srcRect l="13931" t="29788" r="-675" b="13289"/>
          <a:stretch/>
        </p:blipFill>
        <p:spPr>
          <a:xfrm>
            <a:off x="0" y="0"/>
            <a:ext cx="8229600" cy="6858000"/>
          </a:xfrm>
          <a:prstGeom prst="rect">
            <a:avLst/>
          </a:prstGeom>
        </p:spPr>
      </p:pic>
      <p:sp>
        <p:nvSpPr>
          <p:cNvPr id="9" name="Rectangle 8">
            <a:extLst>
              <a:ext uri="{FF2B5EF4-FFF2-40B4-BE49-F238E27FC236}">
                <a16:creationId xmlns:a16="http://schemas.microsoft.com/office/drawing/2014/main" id="{0D063E73-448E-2E4C-99BB-CC2E7FEE1ED4}"/>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a:extLst>
              <a:ext uri="{FF2B5EF4-FFF2-40B4-BE49-F238E27FC236}">
                <a16:creationId xmlns:a16="http://schemas.microsoft.com/office/drawing/2014/main" id="{A859C034-EDF0-724A-B765-C705FDD3B8EB}"/>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13" name="Picture 12">
            <a:extLst>
              <a:ext uri="{FF2B5EF4-FFF2-40B4-BE49-F238E27FC236}">
                <a16:creationId xmlns:a16="http://schemas.microsoft.com/office/drawing/2014/main" id="{F492A000-348D-EB46-93B4-17FBDF0D799E}"/>
              </a:ext>
            </a:extLst>
          </p:cNvPr>
          <p:cNvPicPr>
            <a:picLocks noChangeAspect="1"/>
          </p:cNvPicPr>
          <p:nvPr userDrawn="1"/>
        </p:nvPicPr>
        <p:blipFill>
          <a:blip r:embed="rId4"/>
          <a:stretch>
            <a:fillRect/>
          </a:stretch>
        </p:blipFill>
        <p:spPr>
          <a:xfrm>
            <a:off x="949452" y="6236499"/>
            <a:ext cx="2095137" cy="420688"/>
          </a:xfrm>
          <a:prstGeom prst="rect">
            <a:avLst/>
          </a:prstGeom>
        </p:spPr>
      </p:pic>
      <p:cxnSp>
        <p:nvCxnSpPr>
          <p:cNvPr id="20" name="Straight Connector 19">
            <a:extLst>
              <a:ext uri="{FF2B5EF4-FFF2-40B4-BE49-F238E27FC236}">
                <a16:creationId xmlns:a16="http://schemas.microsoft.com/office/drawing/2014/main" id="{FDBEB809-3D09-A445-BE60-71CA746B79C1}"/>
              </a:ext>
            </a:extLst>
          </p:cNvPr>
          <p:cNvCxnSpPr>
            <a:cxnSpLocks/>
          </p:cNvCxnSpPr>
          <p:nvPr userDrawn="1"/>
        </p:nvCxnSpPr>
        <p:spPr>
          <a:xfrm>
            <a:off x="949452" y="4095948"/>
            <a:ext cx="6403848"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950336"/>
      </p:ext>
    </p:extLst>
  </p:cSld>
  <p:clrMapOvr>
    <a:masterClrMapping/>
  </p:clrMapOvr>
  <p:extLst>
    <p:ext uri="{DCECCB84-F9BA-43D5-87BE-67443E8EF086}">
      <p15:sldGuideLst xmlns:p15="http://schemas.microsoft.com/office/powerpoint/2012/main">
        <p15:guide id="1" pos="600" userDrawn="1">
          <p15:clr>
            <a:srgbClr val="FBAE40"/>
          </p15:clr>
        </p15:guide>
        <p15:guide id="2" pos="463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557836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31807753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E21CAA-EB70-A54F-A7B2-53DD39363DCF}"/>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8161F6EB-908C-494B-8ED8-132FA6ECA6A6}"/>
              </a:ext>
            </a:extLst>
          </p:cNvPr>
          <p:cNvSpPr>
            <a:spLocks noGrp="1"/>
          </p:cNvSpPr>
          <p:nvPr>
            <p:ph type="title"/>
          </p:nvPr>
        </p:nvSpPr>
        <p:spPr>
          <a:xfrm>
            <a:off x="838199" y="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CDC82D6-7EA9-5B4D-9D85-9E499C28546D}"/>
              </a:ext>
            </a:extLst>
          </p:cNvPr>
          <p:cNvSpPr>
            <a:spLocks noGrp="1"/>
          </p:cNvSpPr>
          <p:nvPr>
            <p:ph type="body" idx="1"/>
          </p:nvPr>
        </p:nvSpPr>
        <p:spPr>
          <a:xfrm>
            <a:off x="838200" y="1543657"/>
            <a:ext cx="10515600" cy="41574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D40947A0-B994-684B-9069-CB659E42A6A2}"/>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9" name="Picture 8">
            <a:extLst>
              <a:ext uri="{FF2B5EF4-FFF2-40B4-BE49-F238E27FC236}">
                <a16:creationId xmlns:a16="http://schemas.microsoft.com/office/drawing/2014/main" id="{B0E25925-9301-F84B-928D-FA6618766EA2}"/>
              </a:ext>
            </a:extLst>
          </p:cNvPr>
          <p:cNvPicPr>
            <a:picLocks noChangeAspect="1"/>
          </p:cNvPicPr>
          <p:nvPr userDrawn="1"/>
        </p:nvPicPr>
        <p:blipFill>
          <a:blip r:embed="rId7"/>
          <a:stretch>
            <a:fillRect/>
          </a:stretch>
        </p:blipFill>
        <p:spPr>
          <a:xfrm>
            <a:off x="949452" y="6236499"/>
            <a:ext cx="2095137" cy="420688"/>
          </a:xfrm>
          <a:prstGeom prst="rect">
            <a:avLst/>
          </a:prstGeom>
        </p:spPr>
      </p:pic>
    </p:spTree>
    <p:extLst>
      <p:ext uri="{BB962C8B-B14F-4D97-AF65-F5344CB8AC3E}">
        <p14:creationId xmlns:p14="http://schemas.microsoft.com/office/powerpoint/2010/main" val="3333037189"/>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3" r:id="rId3"/>
    <p:sldLayoutId id="2147483657" r:id="rId4"/>
    <p:sldLayoutId id="2147483659" r:id="rId5"/>
  </p:sldLayoutIdLst>
  <p:hf hdr="0" ftr="0" dt="0"/>
  <p:txStyles>
    <p:titleStyle>
      <a:lvl1pPr algn="l" defTabSz="914400" rtl="0" eaLnBrk="1" latinLnBrk="0" hangingPunct="1">
        <a:lnSpc>
          <a:spcPct val="100000"/>
        </a:lnSpc>
        <a:spcBef>
          <a:spcPct val="0"/>
        </a:spcBef>
        <a:buNone/>
        <a:defRPr sz="36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userDrawn="1">
          <p15:clr>
            <a:srgbClr val="F26B43"/>
          </p15:clr>
        </p15:guide>
        <p15:guide id="2" pos="52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46661"/>
      </p:ext>
    </p:extLst>
  </p:cSld>
  <p:clrMap bg1="lt1" tx1="dk1" bg2="lt2" tx2="dk2" accent1="accent1" accent2="accent2" accent3="accent3" accent4="accent4" accent5="accent5" accent6="accent6" hlink="hlink" folHlink="folHlink"/>
  <p:sldLayoutIdLst>
    <p:sldLayoutId id="2147483656" r:id="rId1"/>
    <p:sldLayoutId id="2147483658" r:id="rId2"/>
  </p:sldLayoutIdLst>
  <p:hf hdr="0" ftr="0" dt="0"/>
  <p:txStyles>
    <p:titleStyle>
      <a:lvl1pPr algn="l" defTabSz="914400" rtl="0" eaLnBrk="1" latinLnBrk="0" hangingPunct="1">
        <a:lnSpc>
          <a:spcPct val="10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p15:clr>
            <a:srgbClr val="F26B43"/>
          </p15:clr>
        </p15:guide>
        <p15:guide id="2" pos="52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D9E77D-224D-8648-B3B1-DE9C90AFF508}"/>
              </a:ext>
            </a:extLst>
          </p:cNvPr>
          <p:cNvPicPr>
            <a:picLocks noChangeAspect="1"/>
          </p:cNvPicPr>
          <p:nvPr userDrawn="1"/>
        </p:nvPicPr>
        <p:blipFill>
          <a:blip r:embed="rId3"/>
          <a:stretch>
            <a:fillRect/>
          </a:stretch>
        </p:blipFill>
        <p:spPr>
          <a:xfrm>
            <a:off x="4559200" y="1477264"/>
            <a:ext cx="3073600" cy="3903472"/>
          </a:xfrm>
          <a:prstGeom prst="rect">
            <a:avLst/>
          </a:prstGeom>
        </p:spPr>
      </p:pic>
    </p:spTree>
    <p:extLst>
      <p:ext uri="{BB962C8B-B14F-4D97-AF65-F5344CB8AC3E}">
        <p14:creationId xmlns:p14="http://schemas.microsoft.com/office/powerpoint/2010/main" val="4150528505"/>
      </p:ext>
    </p:extLst>
  </p:cSld>
  <p:clrMap bg1="lt1" tx1="dk1" bg2="lt2" tx2="dk2" accent1="accent1" accent2="accent2" accent3="accent3" accent4="accent4" accent5="accent5" accent6="accent6" hlink="hlink" folHlink="folHlink"/>
  <p:sldLayoutIdLst>
    <p:sldLayoutId id="2147483652" r:id="rId1"/>
  </p:sldLayoutIdLst>
  <p:hf hdr="0" ftr="0" dt="0"/>
  <p:txStyles>
    <p:titleStyle>
      <a:lvl1pPr algn="l" defTabSz="914400" rtl="0" eaLnBrk="1" latinLnBrk="0" hangingPunct="1">
        <a:lnSpc>
          <a:spcPct val="9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00">
          <p15:clr>
            <a:srgbClr val="F26B43"/>
          </p15:clr>
        </p15:guide>
        <p15:guide id="2"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9D82BB-9BAC-9D4E-8430-29669667E359}"/>
              </a:ext>
            </a:extLst>
          </p:cNvPr>
          <p:cNvSpPr>
            <a:spLocks noGrp="1"/>
          </p:cNvSpPr>
          <p:nvPr>
            <p:ph type="sldNum" sz="quarter" idx="4"/>
          </p:nvPr>
        </p:nvSpPr>
        <p:spPr/>
        <p:txBody>
          <a:bodyPr/>
          <a:lstStyle/>
          <a:p>
            <a:fld id="{8B4864EB-539C-3D47-AD29-245514BFE515}" type="slidenum">
              <a:rPr lang="en-US" smtClean="0"/>
              <a:pPr/>
              <a:t>1</a:t>
            </a:fld>
            <a:endParaRPr lang="en-US" dirty="0"/>
          </a:p>
        </p:txBody>
      </p:sp>
      <p:sp>
        <p:nvSpPr>
          <p:cNvPr id="4" name="Subtitle 2">
            <a:extLst>
              <a:ext uri="{FF2B5EF4-FFF2-40B4-BE49-F238E27FC236}">
                <a16:creationId xmlns:a16="http://schemas.microsoft.com/office/drawing/2014/main" id="{6E05EA78-0EF3-D340-950A-92657C70A162}"/>
              </a:ext>
            </a:extLst>
          </p:cNvPr>
          <p:cNvSpPr txBox="1">
            <a:spLocks/>
          </p:cNvSpPr>
          <p:nvPr/>
        </p:nvSpPr>
        <p:spPr>
          <a:xfrm>
            <a:off x="875908" y="4231394"/>
            <a:ext cx="6747934" cy="1207871"/>
          </a:xfrm>
          <a:prstGeom prst="rect">
            <a:avLst/>
          </a:prstGeom>
        </p:spPr>
        <p:txBody>
          <a:bodyPr/>
          <a:lstStyle>
            <a:lvl1pPr marL="0" indent="0" algn="ctr" defTabSz="914400" rtl="0" eaLnBrk="1" latinLnBrk="0" hangingPunct="1">
              <a:lnSpc>
                <a:spcPct val="100000"/>
              </a:lnSpc>
              <a:spcBef>
                <a:spcPts val="1000"/>
              </a:spcBef>
              <a:buClr>
                <a:schemeClr val="accent1"/>
              </a:buClr>
              <a:buFont typeface="Arial" panose="020B0604020202020204" pitchFamily="34" charset="0"/>
              <a:buNone/>
              <a:defRPr sz="2400" b="0" i="0" kern="1200">
                <a:solidFill>
                  <a:schemeClr val="tx1"/>
                </a:solidFill>
                <a:latin typeface="Gotham Book" pitchFamily="2" charset="0"/>
                <a:ea typeface="+mn-ea"/>
                <a:cs typeface="Gotham Book" pitchFamily="2" charset="0"/>
              </a:defRPr>
            </a:lvl1pPr>
            <a:lvl2pPr marL="457200" indent="0" algn="ctr" defTabSz="914400" rtl="0" eaLnBrk="1" latinLnBrk="0" hangingPunct="1">
              <a:lnSpc>
                <a:spcPct val="10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5000"/>
              </a:lnSpc>
              <a:spcBef>
                <a:spcPts val="0"/>
              </a:spcBef>
            </a:pPr>
            <a:r>
              <a:rPr lang="en-US" sz="2200" b="1" dirty="0">
                <a:solidFill>
                  <a:schemeClr val="accent1"/>
                </a:solidFill>
                <a:latin typeface="Adobe Garamond Pro" panose="02020502060506020403" pitchFamily="18" charset="77"/>
                <a:cs typeface="Gotham Bold" pitchFamily="2" charset="0"/>
              </a:rPr>
              <a:t>ML for Cybersecurity</a:t>
            </a:r>
            <a:endParaRPr lang="en-US" sz="2200" b="1" i="0" kern="1200" dirty="0">
              <a:solidFill>
                <a:schemeClr val="accent1"/>
              </a:solidFill>
              <a:latin typeface="Adobe Garamond Pro" panose="02020502060506020403" pitchFamily="18" charset="77"/>
              <a:ea typeface="+mn-ea"/>
              <a:cs typeface="Gotham Bold" pitchFamily="2" charset="0"/>
            </a:endParaRPr>
          </a:p>
        </p:txBody>
      </p:sp>
      <p:sp>
        <p:nvSpPr>
          <p:cNvPr id="6" name="Title 1">
            <a:extLst>
              <a:ext uri="{FF2B5EF4-FFF2-40B4-BE49-F238E27FC236}">
                <a16:creationId xmlns:a16="http://schemas.microsoft.com/office/drawing/2014/main" id="{9CA5815A-CAC7-F347-87AD-F56343C6B87F}"/>
              </a:ext>
            </a:extLst>
          </p:cNvPr>
          <p:cNvSpPr txBox="1">
            <a:spLocks/>
          </p:cNvSpPr>
          <p:nvPr/>
        </p:nvSpPr>
        <p:spPr>
          <a:xfrm>
            <a:off x="811505" y="422209"/>
            <a:ext cx="8362422" cy="2387600"/>
          </a:xfrm>
          <a:prstGeom prst="rect">
            <a:avLst/>
          </a:prstGeom>
        </p:spPr>
        <p:txBody>
          <a:bodyPr anchor="b">
            <a:normAutofit/>
          </a:bodyPr>
          <a:lstStyle>
            <a:lvl1pPr algn="ctr" defTabSz="914400" rtl="0" eaLnBrk="1" latinLnBrk="0" hangingPunct="1">
              <a:lnSpc>
                <a:spcPct val="100000"/>
              </a:lnSpc>
              <a:spcBef>
                <a:spcPct val="0"/>
              </a:spcBef>
              <a:buNone/>
              <a:defRPr sz="6000" b="1" i="0" kern="1200">
                <a:solidFill>
                  <a:schemeClr val="accent1"/>
                </a:solidFill>
                <a:latin typeface="Gotham Bold" pitchFamily="2" charset="0"/>
                <a:ea typeface="+mj-ea"/>
                <a:cs typeface="Gotham Bold" pitchFamily="2" charset="0"/>
              </a:defRPr>
            </a:lvl1pPr>
          </a:lstStyle>
          <a:p>
            <a:pPr algn="l">
              <a:lnSpc>
                <a:spcPct val="100000"/>
              </a:lnSpc>
            </a:pPr>
            <a:r>
              <a:rPr lang="en-US" sz="4800" dirty="0">
                <a:latin typeface="Arial" panose="020B0604020202020204" pitchFamily="34" charset="0"/>
                <a:cs typeface="Arial" panose="020B0604020202020204" pitchFamily="34" charset="0"/>
              </a:rPr>
              <a:t>Module 1: </a:t>
            </a:r>
          </a:p>
          <a:p>
            <a:pPr algn="l">
              <a:lnSpc>
                <a:spcPct val="100000"/>
              </a:lnSpc>
            </a:pPr>
            <a:r>
              <a:rPr lang="en-US" sz="4800" dirty="0">
                <a:latin typeface="Arial" panose="020B0604020202020204" pitchFamily="34" charset="0"/>
                <a:cs typeface="Arial" panose="020B0604020202020204" pitchFamily="34" charset="0"/>
              </a:rPr>
              <a:t>Overview</a:t>
            </a:r>
          </a:p>
          <a:p>
            <a:pPr marL="9144" algn="l"/>
            <a:r>
              <a:rPr lang="en-US" sz="3600" b="0" dirty="0">
                <a:latin typeface="Arial" panose="020B0604020202020204" pitchFamily="34" charset="0"/>
                <a:cs typeface="Arial" panose="020B0604020202020204" pitchFamily="34" charset="0"/>
              </a:rPr>
              <a:t>Foundations of ML for Security</a:t>
            </a:r>
            <a:endParaRPr lang="en-US" sz="3600" b="0" i="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4969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t>Module Overview</a:t>
            </a:r>
          </a:p>
        </p:txBody>
      </p:sp>
    </p:spTree>
    <p:extLst>
      <p:ext uri="{BB962C8B-B14F-4D97-AF65-F5344CB8AC3E}">
        <p14:creationId xmlns:p14="http://schemas.microsoft.com/office/powerpoint/2010/main" val="325368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4719EF8-86DF-2A43-819E-4665FC71BE2D}"/>
              </a:ext>
            </a:extLst>
          </p:cNvPr>
          <p:cNvSpPr/>
          <p:nvPr/>
        </p:nvSpPr>
        <p:spPr>
          <a:xfrm>
            <a:off x="6005698" y="2306571"/>
            <a:ext cx="2695873" cy="2615289"/>
          </a:xfrm>
          <a:prstGeom prst="rect">
            <a:avLst/>
          </a:prstGeom>
          <a:ln w="63500">
            <a:solidFill>
              <a:srgbClr val="7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7" name="Group 76">
            <a:extLst>
              <a:ext uri="{FF2B5EF4-FFF2-40B4-BE49-F238E27FC236}">
                <a16:creationId xmlns:a16="http://schemas.microsoft.com/office/drawing/2014/main" id="{DB1D22D3-5AEE-794A-82C0-D0D41F7B1DFA}"/>
              </a:ext>
            </a:extLst>
          </p:cNvPr>
          <p:cNvGrpSpPr/>
          <p:nvPr/>
        </p:nvGrpSpPr>
        <p:grpSpPr>
          <a:xfrm>
            <a:off x="9122679" y="3002415"/>
            <a:ext cx="2379873" cy="1833912"/>
            <a:chOff x="2537460" y="1444323"/>
            <a:chExt cx="2240280" cy="933120"/>
          </a:xfrm>
        </p:grpSpPr>
        <p:sp>
          <p:nvSpPr>
            <p:cNvPr id="78" name="Rectangle 77">
              <a:extLst>
                <a:ext uri="{FF2B5EF4-FFF2-40B4-BE49-F238E27FC236}">
                  <a16:creationId xmlns:a16="http://schemas.microsoft.com/office/drawing/2014/main" id="{159DF56E-FE57-404E-8806-D30513B2543D}"/>
                </a:ext>
              </a:extLst>
            </p:cNvPr>
            <p:cNvSpPr/>
            <p:nvPr/>
          </p:nvSpPr>
          <p:spPr>
            <a:xfrm>
              <a:off x="2537460" y="1444323"/>
              <a:ext cx="2240280" cy="390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Deployment</a:t>
              </a:r>
            </a:p>
          </p:txBody>
        </p:sp>
        <p:sp>
          <p:nvSpPr>
            <p:cNvPr id="79" name="Rectangle 78">
              <a:extLst>
                <a:ext uri="{FF2B5EF4-FFF2-40B4-BE49-F238E27FC236}">
                  <a16:creationId xmlns:a16="http://schemas.microsoft.com/office/drawing/2014/main" id="{CEEEEE2C-0977-EC4D-BEC7-365444A81747}"/>
                </a:ext>
              </a:extLst>
            </p:cNvPr>
            <p:cNvSpPr/>
            <p:nvPr/>
          </p:nvSpPr>
          <p:spPr>
            <a:xfrm>
              <a:off x="2537460" y="1834987"/>
              <a:ext cx="2240280" cy="5424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75000"/>
                    </a:schemeClr>
                  </a:solidFill>
                </a:rPr>
                <a:t>Performance</a:t>
              </a:r>
            </a:p>
            <a:p>
              <a:pPr algn="ctr"/>
              <a:r>
                <a:rPr lang="en-US" sz="1600" dirty="0">
                  <a:solidFill>
                    <a:schemeClr val="bg2">
                      <a:lumMod val="75000"/>
                    </a:schemeClr>
                  </a:solidFill>
                </a:rPr>
                <a:t>Evasion and attacks</a:t>
              </a:r>
            </a:p>
            <a:p>
              <a:pPr algn="ctr"/>
              <a:r>
                <a:rPr lang="en-US" sz="1600" dirty="0">
                  <a:solidFill>
                    <a:schemeClr val="bg2">
                      <a:lumMod val="75000"/>
                    </a:schemeClr>
                  </a:solidFill>
                </a:rPr>
                <a:t>Model drift</a:t>
              </a:r>
            </a:p>
            <a:p>
              <a:pPr algn="ctr"/>
              <a:r>
                <a:rPr lang="en-US" sz="1600" dirty="0">
                  <a:solidFill>
                    <a:schemeClr val="bg2">
                      <a:lumMod val="75000"/>
                    </a:schemeClr>
                  </a:solidFill>
                </a:rPr>
                <a:t>Impact on stakeholders</a:t>
              </a:r>
            </a:p>
          </p:txBody>
        </p:sp>
      </p:grpSp>
      <p:grpSp>
        <p:nvGrpSpPr>
          <p:cNvPr id="80" name="Group 79">
            <a:extLst>
              <a:ext uri="{FF2B5EF4-FFF2-40B4-BE49-F238E27FC236}">
                <a16:creationId xmlns:a16="http://schemas.microsoft.com/office/drawing/2014/main" id="{547CE830-0AE7-DE42-92D2-A882C95A4293}"/>
              </a:ext>
            </a:extLst>
          </p:cNvPr>
          <p:cNvGrpSpPr/>
          <p:nvPr/>
        </p:nvGrpSpPr>
        <p:grpSpPr>
          <a:xfrm>
            <a:off x="6174260" y="3019324"/>
            <a:ext cx="2921916" cy="1837944"/>
            <a:chOff x="6174260" y="3019324"/>
            <a:chExt cx="2921916" cy="1837944"/>
          </a:xfrm>
        </p:grpSpPr>
        <p:grpSp>
          <p:nvGrpSpPr>
            <p:cNvPr id="81" name="Group 80">
              <a:extLst>
                <a:ext uri="{FF2B5EF4-FFF2-40B4-BE49-F238E27FC236}">
                  <a16:creationId xmlns:a16="http://schemas.microsoft.com/office/drawing/2014/main" id="{CF180C12-516B-044D-B995-07D8CF2CCC0A}"/>
                </a:ext>
              </a:extLst>
            </p:cNvPr>
            <p:cNvGrpSpPr/>
            <p:nvPr/>
          </p:nvGrpSpPr>
          <p:grpSpPr>
            <a:xfrm>
              <a:off x="6174260" y="3019324"/>
              <a:ext cx="2379873" cy="1837944"/>
              <a:chOff x="2537460" y="1431001"/>
              <a:chExt cx="2240280" cy="1347250"/>
            </a:xfrm>
          </p:grpSpPr>
          <p:sp>
            <p:nvSpPr>
              <p:cNvPr id="83" name="Rectangle 82">
                <a:extLst>
                  <a:ext uri="{FF2B5EF4-FFF2-40B4-BE49-F238E27FC236}">
                    <a16:creationId xmlns:a16="http://schemas.microsoft.com/office/drawing/2014/main" id="{DCFDDA26-FDF5-B24D-94FF-EB63828FC749}"/>
                  </a:ext>
                </a:extLst>
              </p:cNvPr>
              <p:cNvSpPr/>
              <p:nvPr/>
            </p:nvSpPr>
            <p:spPr>
              <a:xfrm>
                <a:off x="2537460" y="1431001"/>
                <a:ext cx="2240280" cy="55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Modeling</a:t>
                </a:r>
              </a:p>
            </p:txBody>
          </p:sp>
          <p:sp>
            <p:nvSpPr>
              <p:cNvPr id="84" name="Rectangle 83">
                <a:extLst>
                  <a:ext uri="{FF2B5EF4-FFF2-40B4-BE49-F238E27FC236}">
                    <a16:creationId xmlns:a16="http://schemas.microsoft.com/office/drawing/2014/main" id="{8865AEB1-5E0A-4D4C-B98B-F3743B7C855F}"/>
                  </a:ext>
                </a:extLst>
              </p:cNvPr>
              <p:cNvSpPr/>
              <p:nvPr/>
            </p:nvSpPr>
            <p:spPr>
              <a:xfrm>
                <a:off x="2537460" y="1988821"/>
                <a:ext cx="2240280" cy="7894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75000"/>
                      </a:schemeClr>
                    </a:solidFill>
                  </a:rPr>
                  <a:t>Efficiency</a:t>
                </a:r>
              </a:p>
              <a:p>
                <a:pPr algn="ctr"/>
                <a:r>
                  <a:rPr lang="en-US" sz="1600" dirty="0">
                    <a:solidFill>
                      <a:schemeClr val="bg2">
                        <a:lumMod val="75000"/>
                      </a:schemeClr>
                    </a:solidFill>
                  </a:rPr>
                  <a:t>Accuracy</a:t>
                </a:r>
              </a:p>
              <a:p>
                <a:pPr algn="ctr"/>
                <a:r>
                  <a:rPr lang="en-US" sz="1600" dirty="0">
                    <a:solidFill>
                      <a:schemeClr val="bg2">
                        <a:lumMod val="75000"/>
                      </a:schemeClr>
                    </a:solidFill>
                  </a:rPr>
                  <a:t>Interpretability</a:t>
                </a:r>
              </a:p>
              <a:p>
                <a:pPr algn="ctr"/>
                <a:r>
                  <a:rPr lang="en-US" sz="1600" dirty="0">
                    <a:solidFill>
                      <a:schemeClr val="bg2">
                        <a:lumMod val="75000"/>
                      </a:schemeClr>
                    </a:solidFill>
                  </a:rPr>
                  <a:t>Adversarial resistance</a:t>
                </a:r>
              </a:p>
            </p:txBody>
          </p:sp>
        </p:grpSp>
        <p:sp>
          <p:nvSpPr>
            <p:cNvPr id="82" name="Right Arrow 81">
              <a:extLst>
                <a:ext uri="{FF2B5EF4-FFF2-40B4-BE49-F238E27FC236}">
                  <a16:creationId xmlns:a16="http://schemas.microsoft.com/office/drawing/2014/main" id="{7529465F-E85B-3349-B4DA-A88F90BE5EB0}"/>
                </a:ext>
              </a:extLst>
            </p:cNvPr>
            <p:cNvSpPr/>
            <p:nvPr/>
          </p:nvSpPr>
          <p:spPr>
            <a:xfrm>
              <a:off x="8771482" y="3831748"/>
              <a:ext cx="324694" cy="292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6A190AC4-281E-D142-85A7-0EB42BD83FEC}"/>
              </a:ext>
            </a:extLst>
          </p:cNvPr>
          <p:cNvGrpSpPr/>
          <p:nvPr/>
        </p:nvGrpSpPr>
        <p:grpSpPr>
          <a:xfrm>
            <a:off x="2119973" y="157291"/>
            <a:ext cx="2823827" cy="1379266"/>
            <a:chOff x="2119973" y="316759"/>
            <a:chExt cx="2823827" cy="1833908"/>
          </a:xfrm>
        </p:grpSpPr>
        <p:sp>
          <p:nvSpPr>
            <p:cNvPr id="86" name="Rectangle 85">
              <a:extLst>
                <a:ext uri="{FF2B5EF4-FFF2-40B4-BE49-F238E27FC236}">
                  <a16:creationId xmlns:a16="http://schemas.microsoft.com/office/drawing/2014/main" id="{76246E91-D086-6648-96C3-70B2B82841FF}"/>
                </a:ext>
              </a:extLst>
            </p:cNvPr>
            <p:cNvSpPr/>
            <p:nvPr/>
          </p:nvSpPr>
          <p:spPr>
            <a:xfrm>
              <a:off x="2119974" y="316759"/>
              <a:ext cx="2823826" cy="747324"/>
            </a:xfrm>
            <a:prstGeom prst="rect">
              <a:avLst/>
            </a:prstGeom>
            <a:solidFill>
              <a:srgbClr val="002B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Adversaries</a:t>
              </a:r>
            </a:p>
          </p:txBody>
        </p:sp>
        <p:sp>
          <p:nvSpPr>
            <p:cNvPr id="87" name="Rectangle 86">
              <a:extLst>
                <a:ext uri="{FF2B5EF4-FFF2-40B4-BE49-F238E27FC236}">
                  <a16:creationId xmlns:a16="http://schemas.microsoft.com/office/drawing/2014/main" id="{95C43885-E05D-8642-A476-796414EB713D}"/>
                </a:ext>
              </a:extLst>
            </p:cNvPr>
            <p:cNvSpPr/>
            <p:nvPr/>
          </p:nvSpPr>
          <p:spPr>
            <a:xfrm>
              <a:off x="2119973" y="1064082"/>
              <a:ext cx="2823826" cy="10865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75000"/>
                    </a:schemeClr>
                  </a:solidFill>
                </a:rPr>
                <a:t>Attacker’s goals</a:t>
              </a:r>
            </a:p>
            <a:p>
              <a:pPr algn="ctr"/>
              <a:r>
                <a:rPr lang="en-US" sz="1600" dirty="0">
                  <a:solidFill>
                    <a:schemeClr val="bg2">
                      <a:lumMod val="75000"/>
                    </a:schemeClr>
                  </a:solidFill>
                </a:rPr>
                <a:t>Attacker’s capabilities</a:t>
              </a:r>
            </a:p>
            <a:p>
              <a:pPr algn="ctr"/>
              <a:r>
                <a:rPr lang="en-US" sz="1600" dirty="0">
                  <a:solidFill>
                    <a:schemeClr val="bg2">
                      <a:lumMod val="75000"/>
                    </a:schemeClr>
                  </a:solidFill>
                </a:rPr>
                <a:t>Robustness of model/feature</a:t>
              </a:r>
            </a:p>
          </p:txBody>
        </p:sp>
      </p:grpSp>
      <p:grpSp>
        <p:nvGrpSpPr>
          <p:cNvPr id="88" name="Group 87">
            <a:extLst>
              <a:ext uri="{FF2B5EF4-FFF2-40B4-BE49-F238E27FC236}">
                <a16:creationId xmlns:a16="http://schemas.microsoft.com/office/drawing/2014/main" id="{6B14134E-AF4E-2E4B-9F47-945123EF3318}"/>
              </a:ext>
            </a:extLst>
          </p:cNvPr>
          <p:cNvGrpSpPr/>
          <p:nvPr/>
        </p:nvGrpSpPr>
        <p:grpSpPr>
          <a:xfrm>
            <a:off x="7413333" y="157291"/>
            <a:ext cx="2823827" cy="1379266"/>
            <a:chOff x="7413333" y="398039"/>
            <a:chExt cx="2823827" cy="1833908"/>
          </a:xfrm>
        </p:grpSpPr>
        <p:sp>
          <p:nvSpPr>
            <p:cNvPr id="89" name="Rectangle 88">
              <a:extLst>
                <a:ext uri="{FF2B5EF4-FFF2-40B4-BE49-F238E27FC236}">
                  <a16:creationId xmlns:a16="http://schemas.microsoft.com/office/drawing/2014/main" id="{8AB25FFB-3797-D444-975A-94C1B00EB8A8}"/>
                </a:ext>
              </a:extLst>
            </p:cNvPr>
            <p:cNvSpPr/>
            <p:nvPr/>
          </p:nvSpPr>
          <p:spPr>
            <a:xfrm>
              <a:off x="7413334" y="398039"/>
              <a:ext cx="2823826" cy="747324"/>
            </a:xfrm>
            <a:prstGeom prst="rect">
              <a:avLst/>
            </a:prstGeom>
            <a:solidFill>
              <a:srgbClr val="002B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Ethics</a:t>
              </a:r>
            </a:p>
          </p:txBody>
        </p:sp>
        <p:sp>
          <p:nvSpPr>
            <p:cNvPr id="90" name="Rectangle 89">
              <a:extLst>
                <a:ext uri="{FF2B5EF4-FFF2-40B4-BE49-F238E27FC236}">
                  <a16:creationId xmlns:a16="http://schemas.microsoft.com/office/drawing/2014/main" id="{FE1CA3BB-7A9C-F342-97ED-07D5D0D09BB6}"/>
                </a:ext>
              </a:extLst>
            </p:cNvPr>
            <p:cNvSpPr/>
            <p:nvPr/>
          </p:nvSpPr>
          <p:spPr>
            <a:xfrm>
              <a:off x="7413333" y="1145362"/>
              <a:ext cx="2823826" cy="10865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75000"/>
                    </a:schemeClr>
                  </a:solidFill>
                </a:rPr>
                <a:t>Privacy</a:t>
              </a:r>
            </a:p>
            <a:p>
              <a:pPr algn="ctr"/>
              <a:r>
                <a:rPr lang="en-US" sz="1600" dirty="0">
                  <a:solidFill>
                    <a:schemeClr val="bg2">
                      <a:lumMod val="75000"/>
                    </a:schemeClr>
                  </a:solidFill>
                </a:rPr>
                <a:t>Fairness</a:t>
              </a:r>
            </a:p>
            <a:p>
              <a:pPr algn="ctr"/>
              <a:r>
                <a:rPr lang="en-US" sz="1600" dirty="0">
                  <a:solidFill>
                    <a:schemeClr val="bg2">
                      <a:lumMod val="75000"/>
                    </a:schemeClr>
                  </a:solidFill>
                </a:rPr>
                <a:t>Transparency</a:t>
              </a:r>
            </a:p>
          </p:txBody>
        </p:sp>
      </p:grpSp>
      <p:sp>
        <p:nvSpPr>
          <p:cNvPr id="91" name="TextBox 90">
            <a:extLst>
              <a:ext uri="{FF2B5EF4-FFF2-40B4-BE49-F238E27FC236}">
                <a16:creationId xmlns:a16="http://schemas.microsoft.com/office/drawing/2014/main" id="{78BA6C8E-4BE4-0147-A59D-1F298C038C84}"/>
              </a:ext>
            </a:extLst>
          </p:cNvPr>
          <p:cNvSpPr txBox="1"/>
          <p:nvPr/>
        </p:nvSpPr>
        <p:spPr>
          <a:xfrm>
            <a:off x="8252821" y="1907624"/>
            <a:ext cx="1133644" cy="369332"/>
          </a:xfrm>
          <a:prstGeom prst="rect">
            <a:avLst/>
          </a:prstGeom>
          <a:noFill/>
        </p:spPr>
        <p:txBody>
          <a:bodyPr wrap="none" rtlCol="0">
            <a:spAutoFit/>
          </a:bodyPr>
          <a:lstStyle/>
          <a:p>
            <a:r>
              <a:rPr lang="en-US" dirty="0"/>
              <a:t>Module 4</a:t>
            </a:r>
          </a:p>
        </p:txBody>
      </p:sp>
      <p:sp>
        <p:nvSpPr>
          <p:cNvPr id="92" name="Right Brace 91">
            <a:extLst>
              <a:ext uri="{FF2B5EF4-FFF2-40B4-BE49-F238E27FC236}">
                <a16:creationId xmlns:a16="http://schemas.microsoft.com/office/drawing/2014/main" id="{6D230133-D554-E14C-89AB-7A5F4D90B9DA}"/>
              </a:ext>
            </a:extLst>
          </p:cNvPr>
          <p:cNvSpPr/>
          <p:nvPr/>
        </p:nvSpPr>
        <p:spPr>
          <a:xfrm rot="5400000">
            <a:off x="8677878" y="370022"/>
            <a:ext cx="274320" cy="2743200"/>
          </a:xfrm>
          <a:prstGeom prst="rightBrace">
            <a:avLst/>
          </a:prstGeom>
          <a:ln w="31750" cap="flat">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844B2850-F1B8-A14F-ABA2-636346672794}"/>
              </a:ext>
            </a:extLst>
          </p:cNvPr>
          <p:cNvSpPr txBox="1"/>
          <p:nvPr/>
        </p:nvSpPr>
        <p:spPr>
          <a:xfrm>
            <a:off x="2720032" y="1900999"/>
            <a:ext cx="1633781" cy="369332"/>
          </a:xfrm>
          <a:prstGeom prst="rect">
            <a:avLst/>
          </a:prstGeom>
          <a:noFill/>
        </p:spPr>
        <p:txBody>
          <a:bodyPr wrap="none" rtlCol="0">
            <a:spAutoFit/>
          </a:bodyPr>
          <a:lstStyle/>
          <a:p>
            <a:r>
              <a:rPr lang="en-US" dirty="0"/>
              <a:t>Modules 2 – 4</a:t>
            </a:r>
          </a:p>
        </p:txBody>
      </p:sp>
      <p:sp>
        <p:nvSpPr>
          <p:cNvPr id="94" name="Right Brace 93">
            <a:extLst>
              <a:ext uri="{FF2B5EF4-FFF2-40B4-BE49-F238E27FC236}">
                <a16:creationId xmlns:a16="http://schemas.microsoft.com/office/drawing/2014/main" id="{A96CE794-0550-4841-A668-1E48C4800572}"/>
              </a:ext>
            </a:extLst>
          </p:cNvPr>
          <p:cNvSpPr/>
          <p:nvPr/>
        </p:nvSpPr>
        <p:spPr>
          <a:xfrm rot="5400000">
            <a:off x="3396880" y="363397"/>
            <a:ext cx="274320" cy="2743200"/>
          </a:xfrm>
          <a:prstGeom prst="rightBrace">
            <a:avLst/>
          </a:prstGeom>
          <a:ln w="31750" cap="flat">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Box 94">
            <a:extLst>
              <a:ext uri="{FF2B5EF4-FFF2-40B4-BE49-F238E27FC236}">
                <a16:creationId xmlns:a16="http://schemas.microsoft.com/office/drawing/2014/main" id="{CE1BA7C9-F2E1-B542-ACF4-5EE8B2A0B006}"/>
              </a:ext>
            </a:extLst>
          </p:cNvPr>
          <p:cNvSpPr txBox="1"/>
          <p:nvPr/>
        </p:nvSpPr>
        <p:spPr>
          <a:xfrm>
            <a:off x="5317465" y="5214044"/>
            <a:ext cx="1133644" cy="369332"/>
          </a:xfrm>
          <a:prstGeom prst="rect">
            <a:avLst/>
          </a:prstGeom>
          <a:noFill/>
        </p:spPr>
        <p:txBody>
          <a:bodyPr wrap="none" rtlCol="0">
            <a:spAutoFit/>
          </a:bodyPr>
          <a:lstStyle/>
          <a:p>
            <a:r>
              <a:rPr lang="en-US" dirty="0"/>
              <a:t>Module 3</a:t>
            </a:r>
          </a:p>
        </p:txBody>
      </p:sp>
      <p:sp>
        <p:nvSpPr>
          <p:cNvPr id="96" name="Right Brace 95">
            <a:extLst>
              <a:ext uri="{FF2B5EF4-FFF2-40B4-BE49-F238E27FC236}">
                <a16:creationId xmlns:a16="http://schemas.microsoft.com/office/drawing/2014/main" id="{4EEDDEBC-D338-6647-A00D-72D190971090}"/>
              </a:ext>
            </a:extLst>
          </p:cNvPr>
          <p:cNvSpPr/>
          <p:nvPr/>
        </p:nvSpPr>
        <p:spPr>
          <a:xfrm rot="5400000">
            <a:off x="5748284" y="2409998"/>
            <a:ext cx="274320" cy="5276088"/>
          </a:xfrm>
          <a:prstGeom prst="rightBrace">
            <a:avLst/>
          </a:prstGeom>
          <a:ln w="31750" cap="flat">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Arrow: Bent 7">
            <a:extLst>
              <a:ext uri="{FF2B5EF4-FFF2-40B4-BE49-F238E27FC236}">
                <a16:creationId xmlns:a16="http://schemas.microsoft.com/office/drawing/2014/main" id="{A36B21A3-F68E-4846-B1DD-1C4673398873}"/>
              </a:ext>
            </a:extLst>
          </p:cNvPr>
          <p:cNvSpPr/>
          <p:nvPr/>
        </p:nvSpPr>
        <p:spPr>
          <a:xfrm rot="5400000">
            <a:off x="11074872" y="4349213"/>
            <a:ext cx="1399032" cy="51717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Arrow: Bent 56">
            <a:extLst>
              <a:ext uri="{FF2B5EF4-FFF2-40B4-BE49-F238E27FC236}">
                <a16:creationId xmlns:a16="http://schemas.microsoft.com/office/drawing/2014/main" id="{70A4A42A-83E3-DA4E-85E2-0492BC52FD28}"/>
              </a:ext>
            </a:extLst>
          </p:cNvPr>
          <p:cNvSpPr/>
          <p:nvPr/>
        </p:nvSpPr>
        <p:spPr>
          <a:xfrm rot="10800000">
            <a:off x="1909428" y="5393638"/>
            <a:ext cx="10058400" cy="51717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9" name="Group 98">
            <a:extLst>
              <a:ext uri="{FF2B5EF4-FFF2-40B4-BE49-F238E27FC236}">
                <a16:creationId xmlns:a16="http://schemas.microsoft.com/office/drawing/2014/main" id="{660418BF-964A-AE4A-B98B-4EB24B980530}"/>
              </a:ext>
            </a:extLst>
          </p:cNvPr>
          <p:cNvGrpSpPr/>
          <p:nvPr/>
        </p:nvGrpSpPr>
        <p:grpSpPr>
          <a:xfrm>
            <a:off x="3225650" y="3019324"/>
            <a:ext cx="2731600" cy="1837944"/>
            <a:chOff x="6174260" y="3019324"/>
            <a:chExt cx="2731600" cy="1837944"/>
          </a:xfrm>
        </p:grpSpPr>
        <p:grpSp>
          <p:nvGrpSpPr>
            <p:cNvPr id="100" name="Group 99">
              <a:extLst>
                <a:ext uri="{FF2B5EF4-FFF2-40B4-BE49-F238E27FC236}">
                  <a16:creationId xmlns:a16="http://schemas.microsoft.com/office/drawing/2014/main" id="{1FC1B7E3-D39F-5748-9843-9D2EF4BDC192}"/>
                </a:ext>
              </a:extLst>
            </p:cNvPr>
            <p:cNvGrpSpPr/>
            <p:nvPr/>
          </p:nvGrpSpPr>
          <p:grpSpPr>
            <a:xfrm>
              <a:off x="6174260" y="3019324"/>
              <a:ext cx="2379873" cy="1837944"/>
              <a:chOff x="2537460" y="1431001"/>
              <a:chExt cx="2240280" cy="1347250"/>
            </a:xfrm>
          </p:grpSpPr>
          <p:sp>
            <p:nvSpPr>
              <p:cNvPr id="102" name="Rectangle 101">
                <a:extLst>
                  <a:ext uri="{FF2B5EF4-FFF2-40B4-BE49-F238E27FC236}">
                    <a16:creationId xmlns:a16="http://schemas.microsoft.com/office/drawing/2014/main" id="{5D9F3354-2D9A-A64D-A741-776A2FF722BA}"/>
                  </a:ext>
                </a:extLst>
              </p:cNvPr>
              <p:cNvSpPr/>
              <p:nvPr/>
            </p:nvSpPr>
            <p:spPr>
              <a:xfrm>
                <a:off x="2537460" y="1431001"/>
                <a:ext cx="2240280" cy="55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Data Representation</a:t>
                </a:r>
              </a:p>
            </p:txBody>
          </p:sp>
          <p:sp>
            <p:nvSpPr>
              <p:cNvPr id="103" name="Rectangle 102">
                <a:extLst>
                  <a:ext uri="{FF2B5EF4-FFF2-40B4-BE49-F238E27FC236}">
                    <a16:creationId xmlns:a16="http://schemas.microsoft.com/office/drawing/2014/main" id="{DF284367-0F5D-9D46-A693-333D997C0349}"/>
                  </a:ext>
                </a:extLst>
              </p:cNvPr>
              <p:cNvSpPr/>
              <p:nvPr/>
            </p:nvSpPr>
            <p:spPr>
              <a:xfrm>
                <a:off x="2537460" y="1988821"/>
                <a:ext cx="2240280" cy="7894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75000"/>
                      </a:schemeClr>
                    </a:solidFill>
                  </a:rPr>
                  <a:t>Data cleaning</a:t>
                </a:r>
              </a:p>
              <a:p>
                <a:pPr algn="ctr"/>
                <a:r>
                  <a:rPr lang="en-US" sz="1600" dirty="0">
                    <a:solidFill>
                      <a:schemeClr val="bg2">
                        <a:lumMod val="75000"/>
                      </a:schemeClr>
                    </a:solidFill>
                  </a:rPr>
                  <a:t>Missing data</a:t>
                </a:r>
              </a:p>
              <a:p>
                <a:pPr algn="ctr"/>
                <a:r>
                  <a:rPr lang="en-US" sz="1600" dirty="0">
                    <a:solidFill>
                      <a:schemeClr val="bg2">
                        <a:lumMod val="75000"/>
                      </a:schemeClr>
                    </a:solidFill>
                  </a:rPr>
                  <a:t>Feature selection</a:t>
                </a:r>
              </a:p>
              <a:p>
                <a:pPr algn="ctr"/>
                <a:r>
                  <a:rPr lang="en-US" sz="1600" dirty="0">
                    <a:solidFill>
                      <a:schemeClr val="bg2">
                        <a:lumMod val="75000"/>
                      </a:schemeClr>
                    </a:solidFill>
                  </a:rPr>
                  <a:t>Consider fairness</a:t>
                </a:r>
              </a:p>
            </p:txBody>
          </p:sp>
        </p:grpSp>
        <p:sp>
          <p:nvSpPr>
            <p:cNvPr id="101" name="Right Arrow 41">
              <a:extLst>
                <a:ext uri="{FF2B5EF4-FFF2-40B4-BE49-F238E27FC236}">
                  <a16:creationId xmlns:a16="http://schemas.microsoft.com/office/drawing/2014/main" id="{A5D754ED-D74A-1B46-A3D0-61B5C2AB8942}"/>
                </a:ext>
              </a:extLst>
            </p:cNvPr>
            <p:cNvSpPr/>
            <p:nvPr/>
          </p:nvSpPr>
          <p:spPr>
            <a:xfrm>
              <a:off x="8554674" y="3831748"/>
              <a:ext cx="351186" cy="292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a:extLst>
              <a:ext uri="{FF2B5EF4-FFF2-40B4-BE49-F238E27FC236}">
                <a16:creationId xmlns:a16="http://schemas.microsoft.com/office/drawing/2014/main" id="{8B7A915A-F171-474A-BB4D-E48FEC3425B4}"/>
              </a:ext>
            </a:extLst>
          </p:cNvPr>
          <p:cNvGrpSpPr/>
          <p:nvPr/>
        </p:nvGrpSpPr>
        <p:grpSpPr>
          <a:xfrm>
            <a:off x="277036" y="3019324"/>
            <a:ext cx="2921916" cy="1837944"/>
            <a:chOff x="6174260" y="3019324"/>
            <a:chExt cx="2921916" cy="1837944"/>
          </a:xfrm>
        </p:grpSpPr>
        <p:grpSp>
          <p:nvGrpSpPr>
            <p:cNvPr id="105" name="Group 104">
              <a:extLst>
                <a:ext uri="{FF2B5EF4-FFF2-40B4-BE49-F238E27FC236}">
                  <a16:creationId xmlns:a16="http://schemas.microsoft.com/office/drawing/2014/main" id="{DB5840AD-4ADE-3B4B-B6D6-E763977C6DE7}"/>
                </a:ext>
              </a:extLst>
            </p:cNvPr>
            <p:cNvGrpSpPr/>
            <p:nvPr/>
          </p:nvGrpSpPr>
          <p:grpSpPr>
            <a:xfrm>
              <a:off x="6174260" y="3019324"/>
              <a:ext cx="2379873" cy="1837944"/>
              <a:chOff x="2537460" y="1431001"/>
              <a:chExt cx="2240280" cy="1347250"/>
            </a:xfrm>
          </p:grpSpPr>
          <p:sp>
            <p:nvSpPr>
              <p:cNvPr id="107" name="Rectangle 106">
                <a:extLst>
                  <a:ext uri="{FF2B5EF4-FFF2-40B4-BE49-F238E27FC236}">
                    <a16:creationId xmlns:a16="http://schemas.microsoft.com/office/drawing/2014/main" id="{0349BEB7-B498-8843-9A70-9709DEE53DBC}"/>
                  </a:ext>
                </a:extLst>
              </p:cNvPr>
              <p:cNvSpPr/>
              <p:nvPr/>
            </p:nvSpPr>
            <p:spPr>
              <a:xfrm>
                <a:off x="2537460" y="1431001"/>
                <a:ext cx="2240280" cy="55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Identify Goals &amp; Collect Data</a:t>
                </a:r>
              </a:p>
            </p:txBody>
          </p:sp>
          <p:sp>
            <p:nvSpPr>
              <p:cNvPr id="108" name="Rectangle 107">
                <a:extLst>
                  <a:ext uri="{FF2B5EF4-FFF2-40B4-BE49-F238E27FC236}">
                    <a16:creationId xmlns:a16="http://schemas.microsoft.com/office/drawing/2014/main" id="{B919F090-A984-3643-9ED9-B4935CAB3C55}"/>
                  </a:ext>
                </a:extLst>
              </p:cNvPr>
              <p:cNvSpPr/>
              <p:nvPr/>
            </p:nvSpPr>
            <p:spPr>
              <a:xfrm>
                <a:off x="2537460" y="1988821"/>
                <a:ext cx="2240280" cy="7894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75000"/>
                      </a:schemeClr>
                    </a:solidFill>
                  </a:rPr>
                  <a:t>Pinpoint needs</a:t>
                </a:r>
              </a:p>
              <a:p>
                <a:pPr algn="ctr"/>
                <a:r>
                  <a:rPr lang="en-US" sz="1600" dirty="0">
                    <a:solidFill>
                      <a:schemeClr val="bg2">
                        <a:lumMod val="75000"/>
                      </a:schemeClr>
                    </a:solidFill>
                  </a:rPr>
                  <a:t>Data acquisition</a:t>
                </a:r>
              </a:p>
              <a:p>
                <a:pPr algn="ctr"/>
                <a:r>
                  <a:rPr lang="en-US" sz="1600" dirty="0">
                    <a:solidFill>
                      <a:schemeClr val="bg2">
                        <a:lumMod val="75000"/>
                      </a:schemeClr>
                    </a:solidFill>
                  </a:rPr>
                  <a:t>Data labeling</a:t>
                </a:r>
              </a:p>
              <a:p>
                <a:pPr algn="ctr"/>
                <a:r>
                  <a:rPr lang="en-US" sz="1600" dirty="0">
                    <a:solidFill>
                      <a:schemeClr val="bg2">
                        <a:lumMod val="75000"/>
                      </a:schemeClr>
                    </a:solidFill>
                  </a:rPr>
                  <a:t>Data exploration</a:t>
                </a:r>
              </a:p>
            </p:txBody>
          </p:sp>
        </p:grpSp>
        <p:sp>
          <p:nvSpPr>
            <p:cNvPr id="106" name="Right Arrow 41">
              <a:extLst>
                <a:ext uri="{FF2B5EF4-FFF2-40B4-BE49-F238E27FC236}">
                  <a16:creationId xmlns:a16="http://schemas.microsoft.com/office/drawing/2014/main" id="{8B75A199-98E2-B143-A0FB-CB7FE1AC7C40}"/>
                </a:ext>
              </a:extLst>
            </p:cNvPr>
            <p:cNvSpPr/>
            <p:nvPr/>
          </p:nvSpPr>
          <p:spPr>
            <a:xfrm>
              <a:off x="8554674" y="3831748"/>
              <a:ext cx="541502" cy="292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TextBox 108">
            <a:extLst>
              <a:ext uri="{FF2B5EF4-FFF2-40B4-BE49-F238E27FC236}">
                <a16:creationId xmlns:a16="http://schemas.microsoft.com/office/drawing/2014/main" id="{9A934E96-463A-0440-A42D-F97DC15561CB}"/>
              </a:ext>
            </a:extLst>
          </p:cNvPr>
          <p:cNvSpPr txBox="1"/>
          <p:nvPr/>
        </p:nvSpPr>
        <p:spPr>
          <a:xfrm>
            <a:off x="6795077" y="2305192"/>
            <a:ext cx="1184940" cy="369332"/>
          </a:xfrm>
          <a:prstGeom prst="rect">
            <a:avLst/>
          </a:prstGeom>
          <a:noFill/>
        </p:spPr>
        <p:txBody>
          <a:bodyPr wrap="none" rtlCol="0">
            <a:spAutoFit/>
          </a:bodyPr>
          <a:lstStyle/>
          <a:p>
            <a:r>
              <a:rPr lang="en-US" b="1" dirty="0"/>
              <a:t>Module 1</a:t>
            </a:r>
          </a:p>
        </p:txBody>
      </p:sp>
      <p:sp>
        <p:nvSpPr>
          <p:cNvPr id="110" name="Right Brace 109">
            <a:extLst>
              <a:ext uri="{FF2B5EF4-FFF2-40B4-BE49-F238E27FC236}">
                <a16:creationId xmlns:a16="http://schemas.microsoft.com/office/drawing/2014/main" id="{254D9A82-629B-A248-A0BE-A7D5433691F6}"/>
              </a:ext>
            </a:extLst>
          </p:cNvPr>
          <p:cNvSpPr/>
          <p:nvPr/>
        </p:nvSpPr>
        <p:spPr>
          <a:xfrm rot="-5400000">
            <a:off x="7227092" y="1675696"/>
            <a:ext cx="274320" cy="2331720"/>
          </a:xfrm>
          <a:prstGeom prst="rightBrace">
            <a:avLst/>
          </a:prstGeom>
          <a:ln w="31750" cap="flat">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TextBox 110">
            <a:extLst>
              <a:ext uri="{FF2B5EF4-FFF2-40B4-BE49-F238E27FC236}">
                <a16:creationId xmlns:a16="http://schemas.microsoft.com/office/drawing/2014/main" id="{8A0FE001-436E-ED4F-98EB-8778FA9AAE34}"/>
              </a:ext>
            </a:extLst>
          </p:cNvPr>
          <p:cNvSpPr txBox="1"/>
          <p:nvPr/>
        </p:nvSpPr>
        <p:spPr>
          <a:xfrm>
            <a:off x="2368853" y="2305192"/>
            <a:ext cx="1133644" cy="369332"/>
          </a:xfrm>
          <a:prstGeom prst="rect">
            <a:avLst/>
          </a:prstGeom>
          <a:noFill/>
        </p:spPr>
        <p:txBody>
          <a:bodyPr wrap="none" rtlCol="0">
            <a:spAutoFit/>
          </a:bodyPr>
          <a:lstStyle/>
          <a:p>
            <a:r>
              <a:rPr lang="en-US" dirty="0"/>
              <a:t>Module 2</a:t>
            </a:r>
          </a:p>
        </p:txBody>
      </p:sp>
      <p:sp>
        <p:nvSpPr>
          <p:cNvPr id="112" name="Right Brace 111">
            <a:extLst>
              <a:ext uri="{FF2B5EF4-FFF2-40B4-BE49-F238E27FC236}">
                <a16:creationId xmlns:a16="http://schemas.microsoft.com/office/drawing/2014/main" id="{44924311-BD86-D840-BB22-6D984C9E88C2}"/>
              </a:ext>
            </a:extLst>
          </p:cNvPr>
          <p:cNvSpPr/>
          <p:nvPr/>
        </p:nvSpPr>
        <p:spPr>
          <a:xfrm rot="-5400000">
            <a:off x="2799672" y="203511"/>
            <a:ext cx="274320" cy="5276088"/>
          </a:xfrm>
          <a:prstGeom prst="rightBrace">
            <a:avLst/>
          </a:prstGeom>
          <a:ln w="31750" cap="flat">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Arrow: Bent 74">
            <a:extLst>
              <a:ext uri="{FF2B5EF4-FFF2-40B4-BE49-F238E27FC236}">
                <a16:creationId xmlns:a16="http://schemas.microsoft.com/office/drawing/2014/main" id="{5E9E6031-7562-FE4A-9614-5C0B0B71C442}"/>
              </a:ext>
            </a:extLst>
          </p:cNvPr>
          <p:cNvSpPr/>
          <p:nvPr/>
        </p:nvSpPr>
        <p:spPr>
          <a:xfrm rot="16200000">
            <a:off x="1098783" y="5103364"/>
            <a:ext cx="960120" cy="52120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96025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CF8940-0BF1-3C42-B43C-B740AFF4239A}"/>
              </a:ext>
            </a:extLst>
          </p:cNvPr>
          <p:cNvSpPr>
            <a:spLocks noGrp="1"/>
          </p:cNvSpPr>
          <p:nvPr>
            <p:ph type="title"/>
          </p:nvPr>
        </p:nvSpPr>
        <p:spPr/>
        <p:txBody>
          <a:bodyPr/>
          <a:lstStyle/>
          <a:p>
            <a:r>
              <a:rPr lang="en-US" dirty="0"/>
              <a:t>Foundations of “Modeling”</a:t>
            </a:r>
          </a:p>
        </p:txBody>
      </p:sp>
      <p:sp>
        <p:nvSpPr>
          <p:cNvPr id="9" name="Content Placeholder 8">
            <a:extLst>
              <a:ext uri="{FF2B5EF4-FFF2-40B4-BE49-F238E27FC236}">
                <a16:creationId xmlns:a16="http://schemas.microsoft.com/office/drawing/2014/main" id="{C1E63E81-61EE-C042-9B27-E30DEFF319E9}"/>
              </a:ext>
            </a:extLst>
          </p:cNvPr>
          <p:cNvSpPr>
            <a:spLocks noGrp="1"/>
          </p:cNvSpPr>
          <p:nvPr>
            <p:ph idx="1"/>
          </p:nvPr>
        </p:nvSpPr>
        <p:spPr/>
        <p:txBody>
          <a:bodyPr>
            <a:noAutofit/>
          </a:bodyPr>
          <a:lstStyle/>
          <a:p>
            <a:r>
              <a:rPr lang="en-US" sz="2400" dirty="0"/>
              <a:t>Machine learning pipeline</a:t>
            </a:r>
          </a:p>
          <a:p>
            <a:pPr lvl="1"/>
            <a:r>
              <a:rPr lang="en-US" sz="2000" dirty="0"/>
              <a:t>The statistical learning framework</a:t>
            </a:r>
          </a:p>
          <a:p>
            <a:pPr lvl="1"/>
            <a:r>
              <a:rPr lang="en-US" sz="2000" dirty="0"/>
              <a:t>Generative &amp; discriminative modeling</a:t>
            </a:r>
          </a:p>
          <a:p>
            <a:r>
              <a:rPr lang="en-US" sz="2400" dirty="0"/>
              <a:t>Basic supervised learning models</a:t>
            </a:r>
          </a:p>
          <a:p>
            <a:pPr lvl="1"/>
            <a:r>
              <a:rPr lang="en-US" sz="2000" dirty="0"/>
              <a:t>Logistic regression</a:t>
            </a:r>
          </a:p>
          <a:p>
            <a:pPr lvl="1"/>
            <a:r>
              <a:rPr lang="en-US" sz="2000" dirty="0"/>
              <a:t>Naïve Bayes</a:t>
            </a:r>
          </a:p>
          <a:p>
            <a:pPr lvl="1"/>
            <a:r>
              <a:rPr lang="en-US" sz="2000" dirty="0"/>
              <a:t>Neural nets</a:t>
            </a:r>
          </a:p>
          <a:p>
            <a:r>
              <a:rPr lang="en-US" sz="2400" dirty="0"/>
              <a:t>Unsupervised learning</a:t>
            </a:r>
          </a:p>
          <a:p>
            <a:pPr lvl="1"/>
            <a:r>
              <a:rPr lang="en-US" sz="2000" dirty="0"/>
              <a:t>Dimensionality reduction</a:t>
            </a:r>
          </a:p>
          <a:p>
            <a:pPr lvl="1"/>
            <a:r>
              <a:rPr lang="en-US" sz="2000" dirty="0"/>
              <a:t>Clustering</a:t>
            </a:r>
            <a:endParaRPr lang="en-US" dirty="0"/>
          </a:p>
          <a:p>
            <a:endParaRPr lang="en-US" sz="2400" dirty="0"/>
          </a:p>
        </p:txBody>
      </p:sp>
      <p:grpSp>
        <p:nvGrpSpPr>
          <p:cNvPr id="2" name="Group 1">
            <a:extLst>
              <a:ext uri="{FF2B5EF4-FFF2-40B4-BE49-F238E27FC236}">
                <a16:creationId xmlns:a16="http://schemas.microsoft.com/office/drawing/2014/main" id="{7FDDDEF7-C159-324F-95FC-A2C0587C3B71}"/>
              </a:ext>
            </a:extLst>
          </p:cNvPr>
          <p:cNvGrpSpPr/>
          <p:nvPr/>
        </p:nvGrpSpPr>
        <p:grpSpPr>
          <a:xfrm>
            <a:off x="7132320" y="205401"/>
            <a:ext cx="5059680" cy="5776183"/>
            <a:chOff x="7104378" y="205401"/>
            <a:chExt cx="5087622" cy="5808082"/>
          </a:xfrm>
        </p:grpSpPr>
        <p:pic>
          <p:nvPicPr>
            <p:cNvPr id="22" name="Picture 21">
              <a:extLst>
                <a:ext uri="{FF2B5EF4-FFF2-40B4-BE49-F238E27FC236}">
                  <a16:creationId xmlns:a16="http://schemas.microsoft.com/office/drawing/2014/main" id="{D85D7F3A-1E0E-A14E-A550-1EF9A6CAA247}"/>
                </a:ext>
              </a:extLst>
            </p:cNvPr>
            <p:cNvPicPr>
              <a:picLocks noChangeAspect="1"/>
            </p:cNvPicPr>
            <p:nvPr/>
          </p:nvPicPr>
          <p:blipFill>
            <a:blip r:embed="rId3"/>
            <a:stretch>
              <a:fillRect/>
            </a:stretch>
          </p:blipFill>
          <p:spPr>
            <a:xfrm>
              <a:off x="7104378" y="209298"/>
              <a:ext cx="4847803" cy="5527186"/>
            </a:xfrm>
            <a:prstGeom prst="rect">
              <a:avLst/>
            </a:prstGeom>
          </p:spPr>
        </p:pic>
        <p:sp>
          <p:nvSpPr>
            <p:cNvPr id="23" name="Rectangle 22">
              <a:extLst>
                <a:ext uri="{FF2B5EF4-FFF2-40B4-BE49-F238E27FC236}">
                  <a16:creationId xmlns:a16="http://schemas.microsoft.com/office/drawing/2014/main" id="{2B64B493-7754-0C48-ACA9-F2194A007977}"/>
                </a:ext>
              </a:extLst>
            </p:cNvPr>
            <p:cNvSpPr/>
            <p:nvPr/>
          </p:nvSpPr>
          <p:spPr>
            <a:xfrm>
              <a:off x="10253649" y="5736484"/>
              <a:ext cx="1938351" cy="276999"/>
            </a:xfrm>
            <a:prstGeom prst="rect">
              <a:avLst/>
            </a:prstGeom>
          </p:spPr>
          <p:txBody>
            <a:bodyPr wrap="none">
              <a:spAutoFit/>
            </a:bodyPr>
            <a:lstStyle/>
            <a:p>
              <a:r>
                <a:rPr lang="en-US" sz="1200" dirty="0"/>
                <a:t>Credit @NOELIAGOROD</a:t>
              </a:r>
            </a:p>
          </p:txBody>
        </p:sp>
        <p:sp>
          <p:nvSpPr>
            <p:cNvPr id="24" name="Oval 23">
              <a:extLst>
                <a:ext uri="{FF2B5EF4-FFF2-40B4-BE49-F238E27FC236}">
                  <a16:creationId xmlns:a16="http://schemas.microsoft.com/office/drawing/2014/main" id="{E02F5A64-4134-BB48-A033-5463AB46CC77}"/>
                </a:ext>
              </a:extLst>
            </p:cNvPr>
            <p:cNvSpPr/>
            <p:nvPr/>
          </p:nvSpPr>
          <p:spPr>
            <a:xfrm>
              <a:off x="9019309" y="2036618"/>
              <a:ext cx="1234340" cy="484909"/>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A79C2A5-3264-CE45-9B65-FA3109253E02}"/>
                </a:ext>
              </a:extLst>
            </p:cNvPr>
            <p:cNvSpPr/>
            <p:nvPr/>
          </p:nvSpPr>
          <p:spPr>
            <a:xfrm>
              <a:off x="9739745" y="1440872"/>
              <a:ext cx="803564" cy="318747"/>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F43305C-5123-6B42-B00C-8C5C2C303686}"/>
                </a:ext>
              </a:extLst>
            </p:cNvPr>
            <p:cNvSpPr/>
            <p:nvPr/>
          </p:nvSpPr>
          <p:spPr>
            <a:xfrm>
              <a:off x="9019309" y="3796625"/>
              <a:ext cx="1234340" cy="664760"/>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A96B150-9E46-7F41-99CB-68D8C959FB16}"/>
                </a:ext>
              </a:extLst>
            </p:cNvPr>
            <p:cNvSpPr/>
            <p:nvPr/>
          </p:nvSpPr>
          <p:spPr>
            <a:xfrm>
              <a:off x="8713006" y="1411683"/>
              <a:ext cx="902049" cy="347936"/>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FCB920C-CB24-8C4D-B69B-B52837402289}"/>
                </a:ext>
              </a:extLst>
            </p:cNvPr>
            <p:cNvSpPr/>
            <p:nvPr/>
          </p:nvSpPr>
          <p:spPr>
            <a:xfrm>
              <a:off x="8568284" y="469093"/>
              <a:ext cx="902049" cy="292426"/>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7E896D3-50E2-454A-A5C4-12E4B6E68412}"/>
                </a:ext>
              </a:extLst>
            </p:cNvPr>
            <p:cNvSpPr/>
            <p:nvPr/>
          </p:nvSpPr>
          <p:spPr>
            <a:xfrm>
              <a:off x="7182083" y="1850125"/>
              <a:ext cx="1406233" cy="347936"/>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EEAB372-A959-E042-8C7B-F51597A80186}"/>
                </a:ext>
              </a:extLst>
            </p:cNvPr>
            <p:cNvSpPr/>
            <p:nvPr/>
          </p:nvSpPr>
          <p:spPr>
            <a:xfrm>
              <a:off x="9947568" y="477149"/>
              <a:ext cx="902049" cy="318747"/>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69E7BAF-CC2C-874E-999E-D71CFD88DA50}"/>
                </a:ext>
              </a:extLst>
            </p:cNvPr>
            <p:cNvSpPr/>
            <p:nvPr/>
          </p:nvSpPr>
          <p:spPr>
            <a:xfrm>
              <a:off x="7330567" y="2218069"/>
              <a:ext cx="330997" cy="236982"/>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50F6736-89ED-1F4C-8A06-95C8E27EAF66}"/>
                </a:ext>
              </a:extLst>
            </p:cNvPr>
            <p:cNvSpPr/>
            <p:nvPr/>
          </p:nvSpPr>
          <p:spPr>
            <a:xfrm>
              <a:off x="8505192" y="259734"/>
              <a:ext cx="415628" cy="217415"/>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3CE2FD2-EA58-534D-AF92-9EF42C98161B}"/>
                </a:ext>
              </a:extLst>
            </p:cNvPr>
            <p:cNvSpPr/>
            <p:nvPr/>
          </p:nvSpPr>
          <p:spPr>
            <a:xfrm flipV="1">
              <a:off x="10911223" y="552091"/>
              <a:ext cx="902049" cy="209428"/>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5E4ABCC-755C-B341-85DF-C0B32E0EE03F}"/>
                </a:ext>
              </a:extLst>
            </p:cNvPr>
            <p:cNvSpPr/>
            <p:nvPr/>
          </p:nvSpPr>
          <p:spPr>
            <a:xfrm flipV="1">
              <a:off x="10009174" y="205401"/>
              <a:ext cx="631117" cy="217415"/>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8935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t>Learning Objective</a:t>
            </a:r>
          </a:p>
        </p:txBody>
      </p:sp>
    </p:spTree>
    <p:extLst>
      <p:ext uri="{BB962C8B-B14F-4D97-AF65-F5344CB8AC3E}">
        <p14:creationId xmlns:p14="http://schemas.microsoft.com/office/powerpoint/2010/main" val="2570554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411AF8-B297-F545-ABE0-EC686E855A43}"/>
              </a:ext>
            </a:extLst>
          </p:cNvPr>
          <p:cNvSpPr>
            <a:spLocks noGrp="1"/>
          </p:cNvSpPr>
          <p:nvPr>
            <p:ph type="title"/>
          </p:nvPr>
        </p:nvSpPr>
        <p:spPr/>
        <p:txBody>
          <a:bodyPr/>
          <a:lstStyle/>
          <a:p>
            <a:r>
              <a:rPr lang="en-US" dirty="0"/>
              <a:t>After participating in this module, you will</a:t>
            </a:r>
          </a:p>
        </p:txBody>
      </p:sp>
      <p:sp>
        <p:nvSpPr>
          <p:cNvPr id="7" name="Content Placeholder 6">
            <a:extLst>
              <a:ext uri="{FF2B5EF4-FFF2-40B4-BE49-F238E27FC236}">
                <a16:creationId xmlns:a16="http://schemas.microsoft.com/office/drawing/2014/main" id="{81170D9A-312A-DC42-A96A-AF5E33C92D15}"/>
              </a:ext>
            </a:extLst>
          </p:cNvPr>
          <p:cNvSpPr>
            <a:spLocks noGrp="1"/>
          </p:cNvSpPr>
          <p:nvPr>
            <p:ph idx="1"/>
          </p:nvPr>
        </p:nvSpPr>
        <p:spPr>
          <a:ln>
            <a:noFill/>
          </a:ln>
        </p:spPr>
        <p:txBody>
          <a:bodyPr>
            <a:normAutofit lnSpcReduction="10000"/>
          </a:bodyPr>
          <a:lstStyle/>
          <a:p>
            <a:r>
              <a:rPr lang="en-US" dirty="0"/>
              <a:t>Understand the </a:t>
            </a:r>
            <a:r>
              <a:rPr lang="en-US" b="1" dirty="0">
                <a:solidFill>
                  <a:srgbClr val="7F0000"/>
                </a:solidFill>
              </a:rPr>
              <a:t>basic concepts</a:t>
            </a:r>
            <a:r>
              <a:rPr lang="en-US" dirty="0"/>
              <a:t> underlying the practice of ML</a:t>
            </a:r>
          </a:p>
          <a:p>
            <a:r>
              <a:rPr lang="en-US" dirty="0"/>
              <a:t>Identify </a:t>
            </a:r>
            <a:r>
              <a:rPr lang="en-US" b="1" dirty="0">
                <a:solidFill>
                  <a:srgbClr val="7F0000"/>
                </a:solidFill>
              </a:rPr>
              <a:t>practical scenarios…</a:t>
            </a:r>
            <a:r>
              <a:rPr lang="en-US" dirty="0"/>
              <a:t> </a:t>
            </a:r>
          </a:p>
          <a:p>
            <a:pPr lvl="1"/>
            <a:r>
              <a:rPr lang="en-US" dirty="0"/>
              <a:t>where ML can play a key role in cybersecurity</a:t>
            </a:r>
          </a:p>
          <a:p>
            <a:r>
              <a:rPr lang="en-US" dirty="0"/>
              <a:t>Analyze ML models using </a:t>
            </a:r>
            <a:r>
              <a:rPr lang="en-US" b="1" dirty="0">
                <a:solidFill>
                  <a:srgbClr val="7F0000"/>
                </a:solidFill>
              </a:rPr>
              <a:t>statistical tools …</a:t>
            </a:r>
            <a:endParaRPr lang="en-US" dirty="0"/>
          </a:p>
          <a:p>
            <a:pPr lvl="1"/>
            <a:r>
              <a:rPr lang="en-US" dirty="0"/>
              <a:t>and choose the best model for a use case!</a:t>
            </a:r>
          </a:p>
          <a:p>
            <a:r>
              <a:rPr lang="en-US" dirty="0"/>
              <a:t>Implement for </a:t>
            </a:r>
            <a:r>
              <a:rPr lang="en-US" b="1" dirty="0">
                <a:solidFill>
                  <a:srgbClr val="7F0000"/>
                </a:solidFill>
              </a:rPr>
              <a:t>cybersecurity applications</a:t>
            </a:r>
            <a:r>
              <a:rPr lang="en-US" dirty="0"/>
              <a:t> a variety of ML models</a:t>
            </a:r>
          </a:p>
          <a:p>
            <a:pPr lvl="1"/>
            <a:r>
              <a:rPr lang="en-US" dirty="0"/>
              <a:t>E.g., from classical approaches such as logistic regression to representation learning methods such as convolutional neural networks</a:t>
            </a:r>
          </a:p>
          <a:p>
            <a:endParaRPr lang="en-US" dirty="0"/>
          </a:p>
        </p:txBody>
      </p:sp>
      <p:sp>
        <p:nvSpPr>
          <p:cNvPr id="5" name="Slide Number Placeholder 4">
            <a:extLst>
              <a:ext uri="{FF2B5EF4-FFF2-40B4-BE49-F238E27FC236}">
                <a16:creationId xmlns:a16="http://schemas.microsoft.com/office/drawing/2014/main" id="{B3950A44-7E0A-A244-A28B-DAD3C486A85A}"/>
              </a:ext>
            </a:extLst>
          </p:cNvPr>
          <p:cNvSpPr>
            <a:spLocks noGrp="1"/>
          </p:cNvSpPr>
          <p:nvPr>
            <p:ph type="sldNum" sz="quarter" idx="12"/>
          </p:nvPr>
        </p:nvSpPr>
        <p:spPr/>
        <p:txBody>
          <a:bodyPr/>
          <a:lstStyle/>
          <a:p>
            <a:fld id="{256CE055-ECFD-9048-9FD8-7E2D8656A4F7}" type="slidenum">
              <a:rPr lang="en-US" smtClean="0"/>
              <a:pPr/>
              <a:t>14</a:t>
            </a:fld>
            <a:endParaRPr lang="en-US" dirty="0"/>
          </a:p>
        </p:txBody>
      </p:sp>
    </p:spTree>
    <p:extLst>
      <p:ext uri="{BB962C8B-B14F-4D97-AF65-F5344CB8AC3E}">
        <p14:creationId xmlns:p14="http://schemas.microsoft.com/office/powerpoint/2010/main" val="3353973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5A96B5-7A22-9047-9B1B-F3EEA32BC74C}"/>
              </a:ext>
            </a:extLst>
          </p:cNvPr>
          <p:cNvSpPr>
            <a:spLocks noGrp="1"/>
          </p:cNvSpPr>
          <p:nvPr>
            <p:ph type="title"/>
          </p:nvPr>
        </p:nvSpPr>
        <p:spPr/>
        <p:txBody>
          <a:bodyPr/>
          <a:lstStyle/>
          <a:p>
            <a:r>
              <a:rPr lang="en-US" dirty="0"/>
              <a:t>Rest of this module</a:t>
            </a:r>
          </a:p>
        </p:txBody>
      </p:sp>
      <p:sp>
        <p:nvSpPr>
          <p:cNvPr id="7" name="Content Placeholder 6">
            <a:extLst>
              <a:ext uri="{FF2B5EF4-FFF2-40B4-BE49-F238E27FC236}">
                <a16:creationId xmlns:a16="http://schemas.microsoft.com/office/drawing/2014/main" id="{8489F7B9-27F0-D04D-829D-674461F156E6}"/>
              </a:ext>
            </a:extLst>
          </p:cNvPr>
          <p:cNvSpPr>
            <a:spLocks noGrp="1"/>
          </p:cNvSpPr>
          <p:nvPr>
            <p:ph idx="1"/>
          </p:nvPr>
        </p:nvSpPr>
        <p:spPr/>
        <p:txBody>
          <a:bodyPr>
            <a:normAutofit fontScale="92500" lnSpcReduction="10000"/>
          </a:bodyPr>
          <a:lstStyle/>
          <a:p>
            <a:r>
              <a:rPr lang="en-US" b="1" dirty="0"/>
              <a:t>Pre-recorded video lectures </a:t>
            </a:r>
          </a:p>
          <a:p>
            <a:pPr lvl="1"/>
            <a:r>
              <a:rPr lang="en-US" dirty="0"/>
              <a:t>The statistical learning framework</a:t>
            </a:r>
          </a:p>
          <a:p>
            <a:pPr lvl="1"/>
            <a:r>
              <a:rPr lang="en-US" dirty="0"/>
              <a:t>Supervised learning</a:t>
            </a:r>
          </a:p>
          <a:p>
            <a:pPr lvl="1"/>
            <a:r>
              <a:rPr lang="en-US" dirty="0"/>
              <a:t>Neural networks and deep learning</a:t>
            </a:r>
          </a:p>
          <a:p>
            <a:pPr lvl="1"/>
            <a:r>
              <a:rPr lang="en-US" dirty="0"/>
              <a:t>Unsupervised learning</a:t>
            </a:r>
          </a:p>
          <a:p>
            <a:pPr lvl="1"/>
            <a:r>
              <a:rPr lang="en-US" dirty="0"/>
              <a:t>A primer to ML in python</a:t>
            </a:r>
          </a:p>
          <a:p>
            <a:pPr lvl="1"/>
            <a:endParaRPr lang="en-US" dirty="0"/>
          </a:p>
          <a:p>
            <a:r>
              <a:rPr lang="en-US" b="1" dirty="0"/>
              <a:t>Exercises and extended reading materials</a:t>
            </a:r>
          </a:p>
          <a:p>
            <a:pPr lvl="1"/>
            <a:endParaRPr lang="en-US" dirty="0"/>
          </a:p>
          <a:p>
            <a:r>
              <a:rPr lang="en-US" b="1" dirty="0"/>
              <a:t>In-class discussions</a:t>
            </a:r>
            <a:endParaRPr lang="en-US" dirty="0"/>
          </a:p>
          <a:p>
            <a:endParaRPr lang="en-US" dirty="0"/>
          </a:p>
          <a:p>
            <a:pPr lvl="1"/>
            <a:endParaRPr lang="en-US" dirty="0"/>
          </a:p>
          <a:p>
            <a:pPr lvl="1"/>
            <a:endParaRPr lang="en-US" dirty="0"/>
          </a:p>
        </p:txBody>
      </p:sp>
      <p:sp>
        <p:nvSpPr>
          <p:cNvPr id="5" name="Slide Number Placeholder 4">
            <a:extLst>
              <a:ext uri="{FF2B5EF4-FFF2-40B4-BE49-F238E27FC236}">
                <a16:creationId xmlns:a16="http://schemas.microsoft.com/office/drawing/2014/main" id="{53987100-DB3F-7444-91B2-EE70549DF179}"/>
              </a:ext>
            </a:extLst>
          </p:cNvPr>
          <p:cNvSpPr>
            <a:spLocks noGrp="1"/>
          </p:cNvSpPr>
          <p:nvPr>
            <p:ph type="sldNum" sz="quarter" idx="12"/>
          </p:nvPr>
        </p:nvSpPr>
        <p:spPr/>
        <p:txBody>
          <a:bodyPr/>
          <a:lstStyle/>
          <a:p>
            <a:fld id="{256CE055-ECFD-9048-9FD8-7E2D8656A4F7}" type="slidenum">
              <a:rPr lang="en-US" smtClean="0"/>
              <a:pPr/>
              <a:t>15</a:t>
            </a:fld>
            <a:endParaRPr lang="en-US" dirty="0"/>
          </a:p>
        </p:txBody>
      </p:sp>
    </p:spTree>
    <p:extLst>
      <p:ext uri="{BB962C8B-B14F-4D97-AF65-F5344CB8AC3E}">
        <p14:creationId xmlns:p14="http://schemas.microsoft.com/office/powerpoint/2010/main" val="1629287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AD07B5-C1B2-A54D-8BA1-61D32E7B3B98}"/>
              </a:ext>
            </a:extLst>
          </p:cNvPr>
          <p:cNvSpPr>
            <a:spLocks noGrp="1"/>
          </p:cNvSpPr>
          <p:nvPr>
            <p:ph type="title"/>
          </p:nvPr>
        </p:nvSpPr>
        <p:spPr/>
        <p:txBody>
          <a:bodyPr>
            <a:normAutofit/>
          </a:bodyPr>
          <a:lstStyle/>
          <a:p>
            <a:r>
              <a:rPr lang="en-US" sz="3200" dirty="0"/>
              <a:t>What is Machine Learning?</a:t>
            </a:r>
          </a:p>
        </p:txBody>
      </p:sp>
      <p:pic>
        <p:nvPicPr>
          <p:cNvPr id="7" name="Picture 6">
            <a:extLst>
              <a:ext uri="{FF2B5EF4-FFF2-40B4-BE49-F238E27FC236}">
                <a16:creationId xmlns:a16="http://schemas.microsoft.com/office/drawing/2014/main" id="{FA1431EA-AA98-9341-A7A0-4218AEFD02D1}"/>
              </a:ext>
            </a:extLst>
          </p:cNvPr>
          <p:cNvPicPr>
            <a:picLocks noChangeAspect="1"/>
          </p:cNvPicPr>
          <p:nvPr/>
        </p:nvPicPr>
        <p:blipFill>
          <a:blip r:embed="rId3"/>
          <a:stretch>
            <a:fillRect/>
          </a:stretch>
        </p:blipFill>
        <p:spPr>
          <a:xfrm>
            <a:off x="3278504" y="2366281"/>
            <a:ext cx="3110866" cy="1749862"/>
          </a:xfrm>
          <a:prstGeom prst="rect">
            <a:avLst/>
          </a:prstGeom>
        </p:spPr>
      </p:pic>
      <p:pic>
        <p:nvPicPr>
          <p:cNvPr id="8" name="Picture 7">
            <a:extLst>
              <a:ext uri="{FF2B5EF4-FFF2-40B4-BE49-F238E27FC236}">
                <a16:creationId xmlns:a16="http://schemas.microsoft.com/office/drawing/2014/main" id="{32C03698-6238-6948-9993-5BB14AA82EE3}"/>
              </a:ext>
            </a:extLst>
          </p:cNvPr>
          <p:cNvPicPr>
            <a:picLocks noChangeAspect="1"/>
          </p:cNvPicPr>
          <p:nvPr/>
        </p:nvPicPr>
        <p:blipFill>
          <a:blip r:embed="rId4"/>
          <a:stretch>
            <a:fillRect/>
          </a:stretch>
        </p:blipFill>
        <p:spPr>
          <a:xfrm>
            <a:off x="912495" y="1997246"/>
            <a:ext cx="1962701" cy="2487931"/>
          </a:xfrm>
          <a:prstGeom prst="rect">
            <a:avLst/>
          </a:prstGeom>
        </p:spPr>
      </p:pic>
      <p:pic>
        <p:nvPicPr>
          <p:cNvPr id="1026" name="Picture 2" descr="Fingerprint Icon #145514 - Free Icons Library">
            <a:extLst>
              <a:ext uri="{FF2B5EF4-FFF2-40B4-BE49-F238E27FC236}">
                <a16:creationId xmlns:a16="http://schemas.microsoft.com/office/drawing/2014/main" id="{41E180CA-0E25-9D43-8032-8FCA3C7A28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4670" y="2331041"/>
            <a:ext cx="1962702" cy="196270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F8B8586-1468-3846-AE25-23A10236872F}"/>
              </a:ext>
            </a:extLst>
          </p:cNvPr>
          <p:cNvSpPr/>
          <p:nvPr/>
        </p:nvSpPr>
        <p:spPr>
          <a:xfrm>
            <a:off x="838199" y="5028990"/>
            <a:ext cx="7268336" cy="461665"/>
          </a:xfrm>
          <a:prstGeom prst="rect">
            <a:avLst/>
          </a:prstGeom>
        </p:spPr>
        <p:txBody>
          <a:bodyPr wrap="none">
            <a:spAutoFit/>
          </a:bodyPr>
          <a:lstStyle/>
          <a:p>
            <a:r>
              <a:rPr lang="en-US" sz="2400" b="1" dirty="0">
                <a:solidFill>
                  <a:schemeClr val="accent1"/>
                </a:solidFill>
                <a:latin typeface="Arial" panose="020B0604020202020204" pitchFamily="34" charset="0"/>
                <a:ea typeface="+mj-ea"/>
                <a:cs typeface="Arial" panose="020B0604020202020204" pitchFamily="34" charset="0"/>
              </a:rPr>
              <a:t>Automatic</a:t>
            </a:r>
            <a:r>
              <a:rPr lang="en-US" sz="2400" dirty="0">
                <a:solidFill>
                  <a:srgbClr val="414141"/>
                </a:solidFill>
                <a:latin typeface="Arial" panose="020B0604020202020204" pitchFamily="34" charset="0"/>
                <a:cs typeface="Arial" panose="020B0604020202020204" pitchFamily="34" charset="0"/>
              </a:rPr>
              <a:t> discovery of predictive rules from history</a:t>
            </a:r>
            <a:endParaRPr lang="en-US" sz="2400" dirty="0">
              <a:solidFill>
                <a:srgbClr val="414141"/>
              </a:solidFill>
              <a:effectLst/>
              <a:latin typeface="Arial" panose="020B0604020202020204" pitchFamily="34" charset="0"/>
              <a:cs typeface="Arial" panose="020B0604020202020204" pitchFamily="34" charset="0"/>
            </a:endParaRPr>
          </a:p>
        </p:txBody>
      </p:sp>
      <p:pic>
        <p:nvPicPr>
          <p:cNvPr id="1028" name="Picture 4" descr="Predicting Professional Players' Chess Moves with Deep Learning | by Sayon  Bhattacharjee | Towards Data Science">
            <a:extLst>
              <a:ext uri="{FF2B5EF4-FFF2-40B4-BE49-F238E27FC236}">
                <a16:creationId xmlns:a16="http://schemas.microsoft.com/office/drawing/2014/main" id="{20B66213-2D88-4147-96D5-0E47717676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5308" y="1854885"/>
            <a:ext cx="3247071" cy="2630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915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AD07B5-C1B2-A54D-8BA1-61D32E7B3B98}"/>
              </a:ext>
            </a:extLst>
          </p:cNvPr>
          <p:cNvSpPr>
            <a:spLocks noGrp="1"/>
          </p:cNvSpPr>
          <p:nvPr>
            <p:ph type="title"/>
          </p:nvPr>
        </p:nvSpPr>
        <p:spPr/>
        <p:txBody>
          <a:bodyPr>
            <a:normAutofit/>
          </a:bodyPr>
          <a:lstStyle/>
          <a:p>
            <a:r>
              <a:rPr lang="en-US" sz="3200" dirty="0"/>
              <a:t>Machine Learning as a Tool for Cyber Security </a:t>
            </a:r>
          </a:p>
        </p:txBody>
      </p:sp>
      <p:sp>
        <p:nvSpPr>
          <p:cNvPr id="4" name="Content Placeholder 3">
            <a:extLst>
              <a:ext uri="{FF2B5EF4-FFF2-40B4-BE49-F238E27FC236}">
                <a16:creationId xmlns:a16="http://schemas.microsoft.com/office/drawing/2014/main" id="{325521D6-C804-5E47-B5FB-304222FCDE49}"/>
              </a:ext>
            </a:extLst>
          </p:cNvPr>
          <p:cNvSpPr>
            <a:spLocks noGrp="1"/>
          </p:cNvSpPr>
          <p:nvPr>
            <p:ph idx="1"/>
          </p:nvPr>
        </p:nvSpPr>
        <p:spPr>
          <a:xfrm>
            <a:off x="838200" y="1543657"/>
            <a:ext cx="10515600" cy="628043"/>
          </a:xfrm>
        </p:spPr>
        <p:txBody>
          <a:bodyPr/>
          <a:lstStyle/>
          <a:p>
            <a:r>
              <a:rPr lang="en-US" dirty="0"/>
              <a:t>Attacks – </a:t>
            </a:r>
            <a:r>
              <a:rPr lang="en-US" b="1" dirty="0">
                <a:solidFill>
                  <a:schemeClr val="accent1"/>
                </a:solidFill>
                <a:ea typeface="+mj-ea"/>
              </a:rPr>
              <a:t>Learning</a:t>
            </a:r>
            <a:r>
              <a:rPr lang="en-US" b="1" dirty="0"/>
              <a:t> </a:t>
            </a:r>
            <a:r>
              <a:rPr lang="en-US" dirty="0"/>
              <a:t>– Defense</a:t>
            </a:r>
          </a:p>
        </p:txBody>
      </p:sp>
      <p:sp>
        <p:nvSpPr>
          <p:cNvPr id="2" name="Rectangle 1">
            <a:extLst>
              <a:ext uri="{FF2B5EF4-FFF2-40B4-BE49-F238E27FC236}">
                <a16:creationId xmlns:a16="http://schemas.microsoft.com/office/drawing/2014/main" id="{CEE8C856-EF1D-694C-82AB-7B133111DA93}"/>
              </a:ext>
            </a:extLst>
          </p:cNvPr>
          <p:cNvSpPr/>
          <p:nvPr/>
        </p:nvSpPr>
        <p:spPr>
          <a:xfrm>
            <a:off x="1282784" y="5129677"/>
            <a:ext cx="3134191" cy="369332"/>
          </a:xfrm>
          <a:prstGeom prst="rect">
            <a:avLst/>
          </a:prstGeom>
        </p:spPr>
        <p:txBody>
          <a:bodyPr wrap="none">
            <a:spAutoFit/>
          </a:bodyPr>
          <a:lstStyle/>
          <a:p>
            <a:r>
              <a:rPr lang="en-US" dirty="0"/>
              <a:t>Machine learning for security</a:t>
            </a:r>
          </a:p>
        </p:txBody>
      </p:sp>
      <p:sp>
        <p:nvSpPr>
          <p:cNvPr id="5" name="Rectangle 4">
            <a:extLst>
              <a:ext uri="{FF2B5EF4-FFF2-40B4-BE49-F238E27FC236}">
                <a16:creationId xmlns:a16="http://schemas.microsoft.com/office/drawing/2014/main" id="{3B3002E6-47FF-8949-89E0-A3E6C7C67057}"/>
              </a:ext>
            </a:extLst>
          </p:cNvPr>
          <p:cNvSpPr/>
          <p:nvPr/>
        </p:nvSpPr>
        <p:spPr>
          <a:xfrm>
            <a:off x="5881454" y="5129677"/>
            <a:ext cx="5686172" cy="369332"/>
          </a:xfrm>
          <a:prstGeom prst="rect">
            <a:avLst/>
          </a:prstGeom>
        </p:spPr>
        <p:txBody>
          <a:bodyPr wrap="none">
            <a:spAutoFit/>
          </a:bodyPr>
          <a:lstStyle/>
          <a:p>
            <a:r>
              <a:rPr lang="en-US" dirty="0"/>
              <a:t>Security against attacks that exploit machine learning</a:t>
            </a:r>
          </a:p>
        </p:txBody>
      </p:sp>
      <p:pic>
        <p:nvPicPr>
          <p:cNvPr id="3074" name="Picture 2" descr="DHS S&amp;T's Malware Detection Technology is Ready for Marketplace – MeriTalk">
            <a:extLst>
              <a:ext uri="{FF2B5EF4-FFF2-40B4-BE49-F238E27FC236}">
                <a16:creationId xmlns:a16="http://schemas.microsoft.com/office/drawing/2014/main" id="{8E59DBAC-B985-7D4D-9B13-76F2CAD29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2398026"/>
            <a:ext cx="4250710" cy="23910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 illustration of machine learning adversarial examples. Studies have... |  Download Scientific Diagram">
            <a:extLst>
              <a:ext uri="{FF2B5EF4-FFF2-40B4-BE49-F238E27FC236}">
                <a16:creationId xmlns:a16="http://schemas.microsoft.com/office/drawing/2014/main" id="{D9A4C0DA-E8DF-3E49-BCF0-6F4991DBE8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1749" y="2260289"/>
            <a:ext cx="4465321" cy="2780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515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67ABBD-AE67-914D-99D9-1ECEB0AE8B88}"/>
              </a:ext>
            </a:extLst>
          </p:cNvPr>
          <p:cNvSpPr>
            <a:spLocks noGrp="1"/>
          </p:cNvSpPr>
          <p:nvPr>
            <p:ph type="title"/>
          </p:nvPr>
        </p:nvSpPr>
        <p:spPr/>
        <p:txBody>
          <a:bodyPr/>
          <a:lstStyle/>
          <a:p>
            <a:r>
              <a:rPr lang="en-US" dirty="0"/>
              <a:t>Machine Learning Use Cases</a:t>
            </a:r>
          </a:p>
        </p:txBody>
      </p:sp>
      <p:sp>
        <p:nvSpPr>
          <p:cNvPr id="5" name="Slide Number Placeholder 4">
            <a:extLst>
              <a:ext uri="{FF2B5EF4-FFF2-40B4-BE49-F238E27FC236}">
                <a16:creationId xmlns:a16="http://schemas.microsoft.com/office/drawing/2014/main" id="{F98E083C-0B64-F141-AB6B-7353FC60470F}"/>
              </a:ext>
            </a:extLst>
          </p:cNvPr>
          <p:cNvSpPr>
            <a:spLocks noGrp="1"/>
          </p:cNvSpPr>
          <p:nvPr>
            <p:ph type="sldNum" sz="quarter" idx="12"/>
          </p:nvPr>
        </p:nvSpPr>
        <p:spPr/>
        <p:txBody>
          <a:bodyPr/>
          <a:lstStyle/>
          <a:p>
            <a:fld id="{256CE055-ECFD-9048-9FD8-7E2D8656A4F7}" type="slidenum">
              <a:rPr lang="en-US" smtClean="0"/>
              <a:pPr/>
              <a:t>4</a:t>
            </a:fld>
            <a:endParaRPr lang="en-US" dirty="0"/>
          </a:p>
        </p:txBody>
      </p:sp>
      <p:pic>
        <p:nvPicPr>
          <p:cNvPr id="2" name="Picture 1">
            <a:extLst>
              <a:ext uri="{FF2B5EF4-FFF2-40B4-BE49-F238E27FC236}">
                <a16:creationId xmlns:a16="http://schemas.microsoft.com/office/drawing/2014/main" id="{F0FC3DA3-5003-104F-9AD8-40AE1C0DC00C}"/>
              </a:ext>
            </a:extLst>
          </p:cNvPr>
          <p:cNvPicPr>
            <a:picLocks noChangeAspect="1"/>
          </p:cNvPicPr>
          <p:nvPr/>
        </p:nvPicPr>
        <p:blipFill>
          <a:blip r:embed="rId3"/>
          <a:stretch>
            <a:fillRect/>
          </a:stretch>
        </p:blipFill>
        <p:spPr>
          <a:xfrm>
            <a:off x="5006800" y="1730895"/>
            <a:ext cx="2671535" cy="2967687"/>
          </a:xfrm>
          <a:prstGeom prst="rect">
            <a:avLst/>
          </a:prstGeom>
        </p:spPr>
      </p:pic>
      <p:pic>
        <p:nvPicPr>
          <p:cNvPr id="3" name="Picture 2">
            <a:extLst>
              <a:ext uri="{FF2B5EF4-FFF2-40B4-BE49-F238E27FC236}">
                <a16:creationId xmlns:a16="http://schemas.microsoft.com/office/drawing/2014/main" id="{F837F92D-2D85-994B-ACC8-27FFC548F049}"/>
              </a:ext>
            </a:extLst>
          </p:cNvPr>
          <p:cNvPicPr>
            <a:picLocks noChangeAspect="1"/>
          </p:cNvPicPr>
          <p:nvPr/>
        </p:nvPicPr>
        <p:blipFill>
          <a:blip r:embed="rId4"/>
          <a:stretch>
            <a:fillRect/>
          </a:stretch>
        </p:blipFill>
        <p:spPr>
          <a:xfrm>
            <a:off x="673307" y="1730894"/>
            <a:ext cx="4198495" cy="3463528"/>
          </a:xfrm>
          <a:prstGeom prst="rect">
            <a:avLst/>
          </a:prstGeom>
        </p:spPr>
      </p:pic>
      <p:pic>
        <p:nvPicPr>
          <p:cNvPr id="4" name="Picture 3">
            <a:extLst>
              <a:ext uri="{FF2B5EF4-FFF2-40B4-BE49-F238E27FC236}">
                <a16:creationId xmlns:a16="http://schemas.microsoft.com/office/drawing/2014/main" id="{076F83DC-0786-5C48-8E2D-435D87DFF683}"/>
              </a:ext>
            </a:extLst>
          </p:cNvPr>
          <p:cNvPicPr>
            <a:picLocks noChangeAspect="1"/>
          </p:cNvPicPr>
          <p:nvPr/>
        </p:nvPicPr>
        <p:blipFill>
          <a:blip r:embed="rId5"/>
          <a:stretch>
            <a:fillRect/>
          </a:stretch>
        </p:blipFill>
        <p:spPr>
          <a:xfrm>
            <a:off x="7892071" y="1730894"/>
            <a:ext cx="4077345" cy="2967688"/>
          </a:xfrm>
          <a:prstGeom prst="rect">
            <a:avLst/>
          </a:prstGeom>
        </p:spPr>
      </p:pic>
    </p:spTree>
    <p:extLst>
      <p:ext uri="{BB962C8B-B14F-4D97-AF65-F5344CB8AC3E}">
        <p14:creationId xmlns:p14="http://schemas.microsoft.com/office/powerpoint/2010/main" val="3248157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A brief history"/>
          <p:cNvSpPr txBox="1">
            <a:spLocks noGrp="1"/>
          </p:cNvSpPr>
          <p:nvPr>
            <p:ph type="title"/>
          </p:nvPr>
        </p:nvSpPr>
        <p:spPr>
          <a:prstGeom prst="rect">
            <a:avLst/>
          </a:prstGeom>
        </p:spPr>
        <p:txBody>
          <a:bodyPr/>
          <a:lstStyle/>
          <a:p>
            <a:r>
              <a:rPr lang="en-US" dirty="0"/>
              <a:t>Definition of Machine learning</a:t>
            </a:r>
            <a:endParaRPr dirty="0"/>
          </a:p>
        </p:txBody>
      </p:sp>
      <p:sp>
        <p:nvSpPr>
          <p:cNvPr id="11" name="Arthur Samuel, 1952:…">
            <a:extLst>
              <a:ext uri="{FF2B5EF4-FFF2-40B4-BE49-F238E27FC236}">
                <a16:creationId xmlns:a16="http://schemas.microsoft.com/office/drawing/2014/main" id="{9ACC4119-6322-D34D-8DF9-4705BE5ED944}"/>
              </a:ext>
            </a:extLst>
          </p:cNvPr>
          <p:cNvSpPr txBox="1"/>
          <p:nvPr/>
        </p:nvSpPr>
        <p:spPr>
          <a:xfrm>
            <a:off x="1059872" y="2516570"/>
            <a:ext cx="3581401" cy="1824860"/>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410751">
              <a:lnSpc>
                <a:spcPct val="140000"/>
              </a:lnSpc>
              <a:defRPr sz="3000">
                <a:solidFill>
                  <a:srgbClr val="FFFFFF"/>
                </a:solidFill>
                <a:latin typeface="Gill Sans"/>
                <a:ea typeface="Gill Sans"/>
                <a:cs typeface="Gill Sans"/>
                <a:sym typeface="Gill Sans"/>
              </a:defRPr>
            </a:pPr>
            <a:r>
              <a:rPr lang="en-US" sz="2109" b="1" dirty="0">
                <a:solidFill>
                  <a:srgbClr val="002B3B"/>
                </a:solidFill>
                <a:latin typeface="Arial" panose="020B0604020202020204" pitchFamily="34" charset="0"/>
                <a:cs typeface="Arial" panose="020B0604020202020204" pitchFamily="34" charset="0"/>
              </a:rPr>
              <a:t>Alan Turing</a:t>
            </a:r>
            <a:r>
              <a:rPr sz="2109" b="1" dirty="0">
                <a:solidFill>
                  <a:srgbClr val="002B3B"/>
                </a:solidFill>
                <a:latin typeface="Arial" panose="020B0604020202020204" pitchFamily="34" charset="0"/>
                <a:cs typeface="Arial" panose="020B0604020202020204" pitchFamily="34" charset="0"/>
              </a:rPr>
              <a:t>, 19</a:t>
            </a:r>
            <a:r>
              <a:rPr lang="en-US" sz="2109" b="1" dirty="0">
                <a:solidFill>
                  <a:srgbClr val="002B3B"/>
                </a:solidFill>
                <a:latin typeface="Arial" panose="020B0604020202020204" pitchFamily="34" charset="0"/>
                <a:cs typeface="Arial" panose="020B0604020202020204" pitchFamily="34" charset="0"/>
              </a:rPr>
              <a:t>47</a:t>
            </a:r>
            <a:r>
              <a:rPr sz="2109" dirty="0">
                <a:solidFill>
                  <a:srgbClr val="002B3B"/>
                </a:solidFill>
                <a:latin typeface="Arial" panose="020B0604020202020204" pitchFamily="34" charset="0"/>
                <a:cs typeface="Arial" panose="020B0604020202020204" pitchFamily="34" charset="0"/>
              </a:rPr>
              <a:t>:  </a:t>
            </a:r>
          </a:p>
          <a:p>
            <a:pPr defTabSz="410751">
              <a:defRPr sz="3000">
                <a:solidFill>
                  <a:srgbClr val="FFFFFF"/>
                </a:solidFill>
                <a:latin typeface="Gill Sans"/>
                <a:ea typeface="Gill Sans"/>
                <a:cs typeface="Gill Sans"/>
                <a:sym typeface="Gill Sans"/>
              </a:defRPr>
            </a:pPr>
            <a:r>
              <a:rPr lang="en-US" sz="2109" dirty="0">
                <a:solidFill>
                  <a:srgbClr val="002B3B"/>
                </a:solidFill>
                <a:latin typeface="Arial" panose="020B0604020202020204" pitchFamily="34" charset="0"/>
                <a:cs typeface="Arial" panose="020B0604020202020204" pitchFamily="34" charset="0"/>
              </a:rPr>
              <a:t>"what we want is a machine that can </a:t>
            </a:r>
            <a:r>
              <a:rPr lang="en-US" sz="2109" b="1" dirty="0">
                <a:solidFill>
                  <a:srgbClr val="002B3B"/>
                </a:solidFill>
                <a:latin typeface="Arial" panose="020B0604020202020204" pitchFamily="34" charset="0"/>
                <a:cs typeface="Arial" panose="020B0604020202020204" pitchFamily="34" charset="0"/>
              </a:rPr>
              <a:t>learn from experience</a:t>
            </a:r>
            <a:r>
              <a:rPr lang="en-US" sz="2109" dirty="0">
                <a:solidFill>
                  <a:srgbClr val="002B3B"/>
                </a:solidFill>
                <a:latin typeface="Arial" panose="020B0604020202020204" pitchFamily="34" charset="0"/>
                <a:cs typeface="Arial" panose="020B0604020202020204" pitchFamily="34" charset="0"/>
              </a:rPr>
              <a:t>." London Mathematical Society.</a:t>
            </a:r>
            <a:endParaRPr sz="2109" b="1" dirty="0">
              <a:solidFill>
                <a:srgbClr val="002B3B"/>
              </a:solidFill>
              <a:latin typeface="Arial" panose="020B0604020202020204" pitchFamily="34" charset="0"/>
              <a:cs typeface="Arial" panose="020B0604020202020204" pitchFamily="34" charset="0"/>
            </a:endParaRPr>
          </a:p>
        </p:txBody>
      </p:sp>
      <p:pic>
        <p:nvPicPr>
          <p:cNvPr id="1026" name="Picture 2" descr="Overlooked No More: Alan Turing, Condemned Code Breaker and Computer  Visionary - The New York Times">
            <a:extLst>
              <a:ext uri="{FF2B5EF4-FFF2-40B4-BE49-F238E27FC236}">
                <a16:creationId xmlns:a16="http://schemas.microsoft.com/office/drawing/2014/main" id="{C335AD37-8FE2-2D45-A066-74350249DF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413" y="1686162"/>
            <a:ext cx="6770861" cy="3805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378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A brief history"/>
          <p:cNvSpPr txBox="1">
            <a:spLocks noGrp="1"/>
          </p:cNvSpPr>
          <p:nvPr>
            <p:ph type="title"/>
          </p:nvPr>
        </p:nvSpPr>
        <p:spPr>
          <a:prstGeom prst="rect">
            <a:avLst/>
          </a:prstGeom>
        </p:spPr>
        <p:txBody>
          <a:bodyPr/>
          <a:lstStyle/>
          <a:p>
            <a:r>
              <a:rPr lang="en-US" dirty="0"/>
              <a:t>Definition of Machine learning</a:t>
            </a:r>
            <a:endParaRPr dirty="0"/>
          </a:p>
        </p:txBody>
      </p:sp>
      <p:sp>
        <p:nvSpPr>
          <p:cNvPr id="11" name="Arthur Samuel, 1952:…">
            <a:extLst>
              <a:ext uri="{FF2B5EF4-FFF2-40B4-BE49-F238E27FC236}">
                <a16:creationId xmlns:a16="http://schemas.microsoft.com/office/drawing/2014/main" id="{9ACC4119-6322-D34D-8DF9-4705BE5ED944}"/>
              </a:ext>
            </a:extLst>
          </p:cNvPr>
          <p:cNvSpPr txBox="1"/>
          <p:nvPr/>
        </p:nvSpPr>
        <p:spPr>
          <a:xfrm>
            <a:off x="1059872" y="2678858"/>
            <a:ext cx="3581401" cy="15002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anchor="ctr">
            <a:spAutoFit/>
          </a:bodyPr>
          <a:lstStyle/>
          <a:p>
            <a:pPr defTabSz="410751">
              <a:lnSpc>
                <a:spcPct val="140000"/>
              </a:lnSpc>
              <a:defRPr sz="3000">
                <a:solidFill>
                  <a:srgbClr val="FFFFFF"/>
                </a:solidFill>
                <a:latin typeface="Gill Sans"/>
                <a:ea typeface="Gill Sans"/>
                <a:cs typeface="Gill Sans"/>
                <a:sym typeface="Gill Sans"/>
              </a:defRPr>
            </a:pPr>
            <a:r>
              <a:rPr sz="2109" b="1" dirty="0">
                <a:solidFill>
                  <a:srgbClr val="002B3B"/>
                </a:solidFill>
                <a:latin typeface="Arial" panose="020B0604020202020204" pitchFamily="34" charset="0"/>
                <a:cs typeface="Arial" panose="020B0604020202020204" pitchFamily="34" charset="0"/>
              </a:rPr>
              <a:t>Arthur Samuel, 1952</a:t>
            </a:r>
            <a:r>
              <a:rPr sz="2109" dirty="0">
                <a:solidFill>
                  <a:srgbClr val="002B3B"/>
                </a:solidFill>
                <a:latin typeface="Arial" panose="020B0604020202020204" pitchFamily="34" charset="0"/>
                <a:cs typeface="Arial" panose="020B0604020202020204" pitchFamily="34" charset="0"/>
              </a:rPr>
              <a:t>:  </a:t>
            </a:r>
          </a:p>
          <a:p>
            <a:pPr defTabSz="410751">
              <a:defRPr sz="3000">
                <a:solidFill>
                  <a:srgbClr val="FFFFFF"/>
                </a:solidFill>
                <a:latin typeface="Gill Sans"/>
                <a:ea typeface="Gill Sans"/>
                <a:cs typeface="Gill Sans"/>
                <a:sym typeface="Gill Sans"/>
              </a:defRPr>
            </a:pPr>
            <a:r>
              <a:rPr lang="en-US" sz="2109" dirty="0">
                <a:solidFill>
                  <a:srgbClr val="002B3B"/>
                </a:solidFill>
                <a:latin typeface="Arial" panose="020B0604020202020204" pitchFamily="34" charset="0"/>
                <a:cs typeface="Arial" panose="020B0604020202020204" pitchFamily="34" charset="0"/>
              </a:rPr>
              <a:t>"</a:t>
            </a:r>
            <a:r>
              <a:rPr sz="2109" dirty="0">
                <a:solidFill>
                  <a:srgbClr val="002B3B"/>
                </a:solidFill>
                <a:latin typeface="Arial" panose="020B0604020202020204" pitchFamily="34" charset="0"/>
                <a:cs typeface="Arial" panose="020B0604020202020204" pitchFamily="34" charset="0"/>
              </a:rPr>
              <a:t>Machine learning is the ability to </a:t>
            </a:r>
            <a:r>
              <a:rPr sz="2109" b="1" dirty="0">
                <a:solidFill>
                  <a:srgbClr val="002B3B"/>
                </a:solidFill>
                <a:latin typeface="Arial" panose="020B0604020202020204" pitchFamily="34" charset="0"/>
                <a:cs typeface="Arial" panose="020B0604020202020204" pitchFamily="34" charset="0"/>
              </a:rPr>
              <a:t>learn</a:t>
            </a:r>
            <a:r>
              <a:rPr sz="2109" dirty="0">
                <a:solidFill>
                  <a:srgbClr val="002B3B"/>
                </a:solidFill>
                <a:latin typeface="Arial" panose="020B0604020202020204" pitchFamily="34" charset="0"/>
                <a:cs typeface="Arial" panose="020B0604020202020204" pitchFamily="34" charset="0"/>
              </a:rPr>
              <a:t> without being explicitly </a:t>
            </a:r>
            <a:r>
              <a:rPr sz="2109" b="1" dirty="0">
                <a:solidFill>
                  <a:srgbClr val="002B3B"/>
                </a:solidFill>
                <a:latin typeface="Arial" panose="020B0604020202020204" pitchFamily="34" charset="0"/>
                <a:cs typeface="Arial" panose="020B0604020202020204" pitchFamily="34" charset="0"/>
              </a:rPr>
              <a:t>programmed</a:t>
            </a:r>
            <a:r>
              <a:rPr lang="en-US" sz="2109" dirty="0">
                <a:solidFill>
                  <a:srgbClr val="002B3B"/>
                </a:solidFill>
                <a:latin typeface="Arial" panose="020B0604020202020204" pitchFamily="34" charset="0"/>
                <a:cs typeface="Arial" panose="020B0604020202020204" pitchFamily="34" charset="0"/>
              </a:rPr>
              <a:t>"</a:t>
            </a:r>
            <a:endParaRPr sz="2109" dirty="0">
              <a:solidFill>
                <a:srgbClr val="002B3B"/>
              </a:solidFill>
              <a:latin typeface="Arial" panose="020B0604020202020204" pitchFamily="34" charset="0"/>
              <a:cs typeface="Arial" panose="020B0604020202020204" pitchFamily="34" charset="0"/>
            </a:endParaRPr>
          </a:p>
        </p:txBody>
      </p:sp>
      <p:pic>
        <p:nvPicPr>
          <p:cNvPr id="5122" name="Picture 2" descr="1956 - Arthur Samuel, The World's first Self... | Sutori">
            <a:extLst>
              <a:ext uri="{FF2B5EF4-FFF2-40B4-BE49-F238E27FC236}">
                <a16:creationId xmlns:a16="http://schemas.microsoft.com/office/drawing/2014/main" id="{F0F75DF4-32B9-094A-B9C7-301F11D730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655" y="1664208"/>
            <a:ext cx="6694054" cy="3778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2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A brief history"/>
          <p:cNvSpPr txBox="1">
            <a:spLocks noGrp="1"/>
          </p:cNvSpPr>
          <p:nvPr>
            <p:ph type="title"/>
          </p:nvPr>
        </p:nvSpPr>
        <p:spPr>
          <a:prstGeom prst="rect">
            <a:avLst/>
          </a:prstGeom>
        </p:spPr>
        <p:txBody>
          <a:bodyPr/>
          <a:lstStyle/>
          <a:p>
            <a:r>
              <a:rPr dirty="0"/>
              <a:t>A </a:t>
            </a:r>
            <a:r>
              <a:rPr lang="en-US" dirty="0"/>
              <a:t>B</a:t>
            </a:r>
            <a:r>
              <a:rPr dirty="0"/>
              <a:t>rief </a:t>
            </a:r>
            <a:r>
              <a:rPr lang="en-US" dirty="0"/>
              <a:t>H</a:t>
            </a:r>
            <a:r>
              <a:rPr dirty="0"/>
              <a:t>istory</a:t>
            </a:r>
          </a:p>
        </p:txBody>
      </p:sp>
      <p:sp>
        <p:nvSpPr>
          <p:cNvPr id="222" name="1950: Alan Turing created the world-famous Turing Test — “The Imitation Game”…"/>
          <p:cNvSpPr txBox="1">
            <a:spLocks noGrp="1"/>
          </p:cNvSpPr>
          <p:nvPr>
            <p:ph idx="1"/>
          </p:nvPr>
        </p:nvSpPr>
        <p:spPr>
          <a:xfrm>
            <a:off x="838200" y="1543657"/>
            <a:ext cx="5257800" cy="4157428"/>
          </a:xfrm>
          <a:prstGeom prst="rect">
            <a:avLst/>
          </a:prstGeom>
        </p:spPr>
        <p:txBody>
          <a:bodyPr>
            <a:noAutofit/>
          </a:bodyPr>
          <a:lstStyle/>
          <a:p>
            <a:pPr marL="181590" indent="-181590" defTabSz="210495">
              <a:spcBef>
                <a:spcPts val="844"/>
              </a:spcBef>
              <a:defRPr sz="2243"/>
            </a:pPr>
            <a:r>
              <a:rPr sz="1400" b="1" i="1" u="sng" dirty="0">
                <a:solidFill>
                  <a:srgbClr val="7F0000"/>
                </a:solidFill>
              </a:rPr>
              <a:t>1950</a:t>
            </a:r>
            <a:r>
              <a:rPr lang="en-US" sz="1400" dirty="0"/>
              <a:t>:</a:t>
            </a:r>
            <a:r>
              <a:rPr sz="1400" dirty="0"/>
              <a:t> Alan Turing created the world-famous Turing Test — “The Imitation Game”</a:t>
            </a:r>
          </a:p>
          <a:p>
            <a:pPr marL="181590" indent="-181590" defTabSz="210495">
              <a:spcBef>
                <a:spcPts val="844"/>
              </a:spcBef>
              <a:defRPr sz="2243"/>
            </a:pPr>
            <a:r>
              <a:rPr sz="1400" b="1" i="1" u="sng" dirty="0">
                <a:solidFill>
                  <a:srgbClr val="7F0000"/>
                </a:solidFill>
              </a:rPr>
              <a:t>1952</a:t>
            </a:r>
            <a:r>
              <a:rPr lang="en-US" sz="1400" dirty="0"/>
              <a:t>:</a:t>
            </a:r>
            <a:r>
              <a:rPr sz="1400" dirty="0"/>
              <a:t> Arthur Samuel coined the phrase “machine learning”, and create a computer program that improves checkers game</a:t>
            </a:r>
          </a:p>
          <a:p>
            <a:pPr marL="181590" indent="-181590" defTabSz="210495">
              <a:spcBef>
                <a:spcPts val="844"/>
              </a:spcBef>
              <a:defRPr sz="2243"/>
            </a:pPr>
            <a:r>
              <a:rPr sz="1400" b="1" i="1" u="sng" dirty="0">
                <a:solidFill>
                  <a:srgbClr val="7F0000"/>
                </a:solidFill>
              </a:rPr>
              <a:t>1956</a:t>
            </a:r>
            <a:r>
              <a:rPr sz="1400" dirty="0"/>
              <a:t>: The Dartmouth workshop started AI as a field (John McCarthy, Marvin Minsky, Nathaniel Rochester, Claude Shannon …)</a:t>
            </a:r>
          </a:p>
          <a:p>
            <a:pPr marL="181590" indent="-181590" defTabSz="210495">
              <a:spcBef>
                <a:spcPts val="844"/>
              </a:spcBef>
              <a:defRPr sz="2243"/>
            </a:pPr>
            <a:r>
              <a:rPr sz="1400" b="1" i="1" u="sng" dirty="0">
                <a:solidFill>
                  <a:srgbClr val="7F0000"/>
                </a:solidFill>
              </a:rPr>
              <a:t>1958</a:t>
            </a:r>
            <a:r>
              <a:rPr sz="1400" dirty="0"/>
              <a:t>: Frank Rosenblatt designed the first artificial neural network</a:t>
            </a:r>
          </a:p>
          <a:p>
            <a:pPr marL="181590" indent="-181590" defTabSz="210495">
              <a:spcBef>
                <a:spcPts val="844"/>
              </a:spcBef>
              <a:defRPr sz="2243"/>
            </a:pPr>
            <a:r>
              <a:rPr sz="1400" b="1" i="1" u="sng" dirty="0">
                <a:solidFill>
                  <a:srgbClr val="7F0000"/>
                </a:solidFill>
              </a:rPr>
              <a:t>1986</a:t>
            </a:r>
            <a:r>
              <a:rPr sz="1400" dirty="0"/>
              <a:t>: Geoffrey Hinton introduced backpropagation which enabled monumental leaps in ANNs</a:t>
            </a:r>
          </a:p>
          <a:p>
            <a:pPr marL="181590" indent="-181590" defTabSz="210495">
              <a:spcBef>
                <a:spcPts val="844"/>
              </a:spcBef>
              <a:defRPr sz="2243"/>
            </a:pPr>
            <a:r>
              <a:rPr sz="1400" b="1" i="1" u="sng" dirty="0">
                <a:solidFill>
                  <a:srgbClr val="7F0000"/>
                </a:solidFill>
              </a:rPr>
              <a:t>1995</a:t>
            </a:r>
            <a:r>
              <a:rPr sz="1400" dirty="0"/>
              <a:t>: Cortes and </a:t>
            </a:r>
            <a:r>
              <a:rPr sz="1400" dirty="0" err="1"/>
              <a:t>Vapnik</a:t>
            </a:r>
            <a:r>
              <a:rPr sz="1400" dirty="0"/>
              <a:t> “standardized” support vector machines</a:t>
            </a:r>
          </a:p>
          <a:p>
            <a:pPr marL="181590" indent="-181590" defTabSz="210495">
              <a:spcBef>
                <a:spcPts val="844"/>
              </a:spcBef>
              <a:defRPr sz="2243"/>
            </a:pPr>
            <a:r>
              <a:rPr sz="1400" b="1" i="1" u="sng" dirty="0">
                <a:solidFill>
                  <a:srgbClr val="7F0000"/>
                </a:solidFill>
              </a:rPr>
              <a:t>1997</a:t>
            </a:r>
            <a:r>
              <a:rPr sz="1400" dirty="0"/>
              <a:t>: Deep Blue beats a chess champion</a:t>
            </a:r>
          </a:p>
        </p:txBody>
      </p:sp>
      <p:sp>
        <p:nvSpPr>
          <p:cNvPr id="223" name="https://cloud.withgoogle.com/build/data-analytics/explore-history-machine-learning/"/>
          <p:cNvSpPr txBox="1"/>
          <p:nvPr/>
        </p:nvSpPr>
        <p:spPr>
          <a:xfrm>
            <a:off x="5448705" y="6641334"/>
            <a:ext cx="4978927" cy="21294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defTabSz="457200">
              <a:lnSpc>
                <a:spcPct val="117999"/>
              </a:lnSpc>
              <a:defRPr sz="1500">
                <a:solidFill>
                  <a:srgbClr val="000000"/>
                </a:solidFill>
              </a:defRPr>
            </a:lvl1pPr>
          </a:lstStyle>
          <a:p>
            <a:r>
              <a:rPr sz="1055"/>
              <a:t>https://cloud.withgoogle.com/build/data-analytics/explore-history-machine-learning/</a:t>
            </a:r>
          </a:p>
        </p:txBody>
      </p:sp>
      <p:sp>
        <p:nvSpPr>
          <p:cNvPr id="5" name="1950: Alan Turing created the world-famous Turing Test — “The Imitation Game”…">
            <a:extLst>
              <a:ext uri="{FF2B5EF4-FFF2-40B4-BE49-F238E27FC236}">
                <a16:creationId xmlns:a16="http://schemas.microsoft.com/office/drawing/2014/main" id="{D751C6F3-FF76-3847-B4C9-6F25DD5A7DFE}"/>
              </a:ext>
            </a:extLst>
          </p:cNvPr>
          <p:cNvSpPr txBox="1">
            <a:spLocks/>
          </p:cNvSpPr>
          <p:nvPr/>
        </p:nvSpPr>
        <p:spPr>
          <a:xfrm>
            <a:off x="6263640" y="1536644"/>
            <a:ext cx="5090159" cy="415742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1590" indent="-181590" defTabSz="210495">
              <a:spcBef>
                <a:spcPts val="844"/>
              </a:spcBef>
              <a:defRPr sz="2243"/>
            </a:pPr>
            <a:r>
              <a:rPr lang="en-US" sz="1400" b="1" i="1" u="sng" dirty="0">
                <a:solidFill>
                  <a:srgbClr val="7F0000"/>
                </a:solidFill>
              </a:rPr>
              <a:t>1999</a:t>
            </a:r>
            <a:r>
              <a:rPr lang="en-US" sz="1400" dirty="0"/>
              <a:t>: Computer-aided diagnosis catches more cancers (CAD Prototype at </a:t>
            </a:r>
            <a:r>
              <a:rPr lang="en-US" sz="1400" dirty="0" err="1"/>
              <a:t>UChicago</a:t>
            </a:r>
            <a:r>
              <a:rPr lang="en-US" sz="1400" dirty="0"/>
              <a:t>)</a:t>
            </a:r>
          </a:p>
          <a:p>
            <a:pPr marL="181590" indent="-181590" defTabSz="210495">
              <a:spcBef>
                <a:spcPts val="844"/>
              </a:spcBef>
              <a:defRPr sz="2243"/>
            </a:pPr>
            <a:r>
              <a:rPr lang="en-US" sz="1400" b="1" i="1" u="sng" dirty="0">
                <a:solidFill>
                  <a:srgbClr val="7F0000"/>
                </a:solidFill>
              </a:rPr>
              <a:t>2009</a:t>
            </a:r>
            <a:r>
              <a:rPr lang="en-US" sz="1400" dirty="0"/>
              <a:t>: Launch of ImageNet</a:t>
            </a:r>
          </a:p>
          <a:p>
            <a:pPr marL="181590" indent="-181590" defTabSz="210495">
              <a:spcBef>
                <a:spcPts val="844"/>
              </a:spcBef>
              <a:defRPr sz="2243"/>
            </a:pPr>
            <a:r>
              <a:rPr lang="en-US" sz="1400" b="1" i="1" u="sng" dirty="0">
                <a:solidFill>
                  <a:srgbClr val="7F0000"/>
                </a:solidFill>
              </a:rPr>
              <a:t>2011</a:t>
            </a:r>
            <a:r>
              <a:rPr lang="en-US" sz="1400" dirty="0"/>
              <a:t>: Watson competed on Jeopardy! and won against Ken Jennings and Brad Rutter</a:t>
            </a:r>
          </a:p>
          <a:p>
            <a:pPr marL="181590" indent="-181590" defTabSz="210495">
              <a:spcBef>
                <a:spcPts val="844"/>
              </a:spcBef>
              <a:defRPr sz="2243"/>
            </a:pPr>
            <a:r>
              <a:rPr lang="en-US" sz="1400" b="1" i="1" u="sng" dirty="0">
                <a:solidFill>
                  <a:srgbClr val="7F0000"/>
                </a:solidFill>
              </a:rPr>
              <a:t>2012</a:t>
            </a:r>
            <a:r>
              <a:rPr lang="en-US" sz="1400" dirty="0"/>
              <a:t>: </a:t>
            </a:r>
            <a:r>
              <a:rPr lang="en-US" sz="1400" dirty="0" err="1"/>
              <a:t>AlexNet</a:t>
            </a:r>
            <a:r>
              <a:rPr lang="en-US" sz="1400" dirty="0"/>
              <a:t> won the ImageNet competition, which led to the use of GPUs and Convolutional Neural Networks in machine learning</a:t>
            </a:r>
          </a:p>
          <a:p>
            <a:pPr marL="181590" indent="-181590" defTabSz="210495">
              <a:spcBef>
                <a:spcPts val="844"/>
              </a:spcBef>
              <a:defRPr sz="2243"/>
            </a:pPr>
            <a:r>
              <a:rPr lang="en-US" sz="1400" b="1" i="1" u="sng" dirty="0">
                <a:solidFill>
                  <a:srgbClr val="7F0000"/>
                </a:solidFill>
              </a:rPr>
              <a:t>2016</a:t>
            </a:r>
            <a:r>
              <a:rPr lang="en-US" sz="1400" dirty="0"/>
              <a:t>: AlphaGo defeated the human champion Lee Sedol in a best-of-five duel match</a:t>
            </a:r>
          </a:p>
          <a:p>
            <a:pPr marL="181590" indent="-181590" defTabSz="210495">
              <a:spcBef>
                <a:spcPts val="844"/>
              </a:spcBef>
              <a:defRPr sz="2243"/>
            </a:pPr>
            <a:r>
              <a:rPr lang="en-US" sz="1400" dirty="0"/>
              <a:t>…</a:t>
            </a:r>
          </a:p>
          <a:p>
            <a:pPr marL="181590" indent="-181590" defTabSz="210495">
              <a:spcBef>
                <a:spcPts val="844"/>
              </a:spcBef>
              <a:defRPr sz="2243"/>
            </a:pPr>
            <a:r>
              <a:rPr lang="en-US" sz="1400" b="1" i="1" u="sng" dirty="0">
                <a:solidFill>
                  <a:srgbClr val="7F0000"/>
                </a:solidFill>
              </a:rPr>
              <a:t>Now</a:t>
            </a:r>
            <a:r>
              <a:rPr lang="en-US" sz="1400" dirty="0"/>
              <a:t>: AI dominates Silicon Valley and becomes pervasive</a:t>
            </a:r>
          </a:p>
        </p:txBody>
      </p:sp>
    </p:spTree>
    <p:extLst>
      <p:ext uri="{BB962C8B-B14F-4D97-AF65-F5344CB8AC3E}">
        <p14:creationId xmlns:p14="http://schemas.microsoft.com/office/powerpoint/2010/main" val="43713628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2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22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p:tmAbs val="0"/>
                                  </p:iterate>
                                  <p:childTnLst>
                                    <p:set>
                                      <p:cBhvr>
                                        <p:cTn id="50" fill="hold"/>
                                        <p:tgtEl>
                                          <p:spTgt spid="5">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iterate>
                                    <p:tmAbs val="0"/>
                                  </p:iterate>
                                  <p:childTnLst>
                                    <p:set>
                                      <p:cBhvr>
                                        <p:cTn id="54" fill="hold"/>
                                        <p:tgtEl>
                                          <p:spTgt spid="5">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iterate>
                                    <p:tmAbs val="0"/>
                                  </p:iterate>
                                  <p:childTnLst>
                                    <p:set>
                                      <p:cBhvr>
                                        <p:cTn id="58" fill="hold"/>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build="p" bldLvl="5" advAuto="0"/>
      <p:bldP spid="5" grpId="0" build="p" bldLvl="5"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Related disciplines"/>
          <p:cNvSpPr txBox="1">
            <a:spLocks noGrp="1"/>
          </p:cNvSpPr>
          <p:nvPr>
            <p:ph type="title"/>
          </p:nvPr>
        </p:nvSpPr>
        <p:spPr>
          <a:prstGeom prst="rect">
            <a:avLst/>
          </a:prstGeom>
        </p:spPr>
        <p:txBody>
          <a:bodyPr/>
          <a:lstStyle/>
          <a:p>
            <a:r>
              <a:rPr dirty="0">
                <a:latin typeface="+mn-lt"/>
              </a:rPr>
              <a:t>Related </a:t>
            </a:r>
            <a:r>
              <a:rPr lang="en-US" dirty="0">
                <a:latin typeface="+mn-lt"/>
              </a:rPr>
              <a:t>Domains &amp; D</a:t>
            </a:r>
            <a:r>
              <a:rPr dirty="0">
                <a:latin typeface="+mn-lt"/>
              </a:rPr>
              <a:t>isciplines</a:t>
            </a:r>
          </a:p>
        </p:txBody>
      </p:sp>
      <p:sp>
        <p:nvSpPr>
          <p:cNvPr id="226" name="statistics"/>
          <p:cNvSpPr txBox="1"/>
          <p:nvPr/>
        </p:nvSpPr>
        <p:spPr>
          <a:xfrm>
            <a:off x="1270368" y="3175077"/>
            <a:ext cx="1269578" cy="40780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lang="en-US" sz="2400" dirty="0"/>
              <a:t>S</a:t>
            </a:r>
            <a:r>
              <a:rPr sz="2400" dirty="0"/>
              <a:t>tatistics</a:t>
            </a:r>
          </a:p>
        </p:txBody>
      </p:sp>
      <p:sp>
        <p:nvSpPr>
          <p:cNvPr id="227" name="philosophy…"/>
          <p:cNvSpPr txBox="1"/>
          <p:nvPr/>
        </p:nvSpPr>
        <p:spPr>
          <a:xfrm>
            <a:off x="4933173" y="1552848"/>
            <a:ext cx="1546898" cy="77713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lang="en-US" sz="2400" dirty="0"/>
              <a:t>P</a:t>
            </a:r>
            <a:r>
              <a:rPr sz="2400" dirty="0"/>
              <a:t>hilosophy</a:t>
            </a:r>
          </a:p>
          <a:p>
            <a:r>
              <a:rPr lang="en-US" sz="2400" dirty="0"/>
              <a:t>C</a:t>
            </a:r>
            <a:r>
              <a:rPr sz="2400" dirty="0"/>
              <a:t>ausality</a:t>
            </a:r>
          </a:p>
        </p:txBody>
      </p:sp>
      <p:sp>
        <p:nvSpPr>
          <p:cNvPr id="228" name="information theory"/>
          <p:cNvSpPr txBox="1"/>
          <p:nvPr/>
        </p:nvSpPr>
        <p:spPr>
          <a:xfrm>
            <a:off x="1270368" y="2090986"/>
            <a:ext cx="2616935" cy="40780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lang="en-US" sz="2400" dirty="0"/>
              <a:t>I</a:t>
            </a:r>
            <a:r>
              <a:rPr sz="2400" dirty="0"/>
              <a:t>nformation </a:t>
            </a:r>
            <a:r>
              <a:rPr lang="en-US" sz="2400" dirty="0"/>
              <a:t>T</a:t>
            </a:r>
            <a:r>
              <a:rPr sz="2400" dirty="0"/>
              <a:t>heory</a:t>
            </a:r>
          </a:p>
        </p:txBody>
      </p:sp>
      <p:sp>
        <p:nvSpPr>
          <p:cNvPr id="229" name="algorithms"/>
          <p:cNvSpPr txBox="1"/>
          <p:nvPr/>
        </p:nvSpPr>
        <p:spPr>
          <a:xfrm>
            <a:off x="2014760" y="4324113"/>
            <a:ext cx="1493999" cy="40780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lang="en-US" sz="2400" dirty="0"/>
              <a:t>A</a:t>
            </a:r>
            <a:r>
              <a:rPr sz="2400" dirty="0"/>
              <a:t>lgorithms</a:t>
            </a:r>
          </a:p>
        </p:txBody>
      </p:sp>
      <p:sp>
        <p:nvSpPr>
          <p:cNvPr id="230" name="optimization"/>
          <p:cNvSpPr txBox="1"/>
          <p:nvPr/>
        </p:nvSpPr>
        <p:spPr>
          <a:xfrm>
            <a:off x="1905157" y="4750476"/>
            <a:ext cx="1750479" cy="40780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lang="en-US" sz="2400" dirty="0"/>
              <a:t>O</a:t>
            </a:r>
            <a:r>
              <a:rPr sz="2400" dirty="0"/>
              <a:t>ptimization</a:t>
            </a:r>
          </a:p>
        </p:txBody>
      </p:sp>
      <p:sp>
        <p:nvSpPr>
          <p:cNvPr id="231" name="Machine Learning"/>
          <p:cNvSpPr txBox="1"/>
          <p:nvPr/>
        </p:nvSpPr>
        <p:spPr>
          <a:xfrm>
            <a:off x="4269593" y="3194320"/>
            <a:ext cx="3114699" cy="46935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sz="4200" b="1">
                <a:latin typeface="Helvetica Neue"/>
                <a:ea typeface="Helvetica Neue"/>
                <a:cs typeface="Helvetica Neue"/>
                <a:sym typeface="Helvetica Neue"/>
              </a:defRPr>
            </a:lvl1pPr>
          </a:lstStyle>
          <a:p>
            <a:r>
              <a:rPr sz="2800" dirty="0">
                <a:latin typeface="+mn-lt"/>
              </a:rPr>
              <a:t>Machine Learning</a:t>
            </a:r>
          </a:p>
        </p:txBody>
      </p:sp>
      <p:sp>
        <p:nvSpPr>
          <p:cNvPr id="232" name="neural-informatics"/>
          <p:cNvSpPr txBox="1"/>
          <p:nvPr/>
        </p:nvSpPr>
        <p:spPr>
          <a:xfrm>
            <a:off x="4668633" y="4568075"/>
            <a:ext cx="1750479" cy="77713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r>
              <a:rPr lang="en-US" sz="2400" dirty="0"/>
              <a:t>N</a:t>
            </a:r>
            <a:r>
              <a:rPr sz="2400" dirty="0"/>
              <a:t>eural-</a:t>
            </a:r>
            <a:r>
              <a:rPr lang="en-US" sz="2400" dirty="0"/>
              <a:t>I</a:t>
            </a:r>
            <a:r>
              <a:rPr sz="2400" dirty="0"/>
              <a:t>nformatics</a:t>
            </a:r>
          </a:p>
        </p:txBody>
      </p:sp>
      <p:sp>
        <p:nvSpPr>
          <p:cNvPr id="10" name="philosophy…">
            <a:extLst>
              <a:ext uri="{FF2B5EF4-FFF2-40B4-BE49-F238E27FC236}">
                <a16:creationId xmlns:a16="http://schemas.microsoft.com/office/drawing/2014/main" id="{F0C8D35F-191D-1A4F-BC43-01C47A4E8601}"/>
              </a:ext>
            </a:extLst>
          </p:cNvPr>
          <p:cNvSpPr txBox="1"/>
          <p:nvPr/>
        </p:nvSpPr>
        <p:spPr>
          <a:xfrm>
            <a:off x="7943472" y="1842516"/>
            <a:ext cx="2093522" cy="40780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lang="en-US" sz="2400" b="1" dirty="0"/>
              <a:t>Cybersecurity</a:t>
            </a:r>
            <a:endParaRPr sz="2400" b="1" dirty="0"/>
          </a:p>
        </p:txBody>
      </p:sp>
      <p:sp>
        <p:nvSpPr>
          <p:cNvPr id="11" name="philosophy…">
            <a:extLst>
              <a:ext uri="{FF2B5EF4-FFF2-40B4-BE49-F238E27FC236}">
                <a16:creationId xmlns:a16="http://schemas.microsoft.com/office/drawing/2014/main" id="{26064D8F-4A66-BF49-BE51-40E92B22203A}"/>
              </a:ext>
            </a:extLst>
          </p:cNvPr>
          <p:cNvSpPr txBox="1"/>
          <p:nvPr/>
        </p:nvSpPr>
        <p:spPr>
          <a:xfrm>
            <a:off x="8990233" y="2888449"/>
            <a:ext cx="1529265" cy="40780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lang="en-US" sz="2400" dirty="0"/>
              <a:t>Healthcare</a:t>
            </a:r>
            <a:endParaRPr sz="2400" dirty="0"/>
          </a:p>
        </p:txBody>
      </p:sp>
      <p:sp>
        <p:nvSpPr>
          <p:cNvPr id="12" name="philosophy…">
            <a:extLst>
              <a:ext uri="{FF2B5EF4-FFF2-40B4-BE49-F238E27FC236}">
                <a16:creationId xmlns:a16="http://schemas.microsoft.com/office/drawing/2014/main" id="{388A5EF5-4DD2-6E4D-9BC7-C534634219BF}"/>
              </a:ext>
            </a:extLst>
          </p:cNvPr>
          <p:cNvSpPr txBox="1"/>
          <p:nvPr/>
        </p:nvSpPr>
        <p:spPr>
          <a:xfrm>
            <a:off x="8990233" y="5048289"/>
            <a:ext cx="1134926" cy="40780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lang="en-US" sz="2400" dirty="0"/>
              <a:t>Finance</a:t>
            </a:r>
            <a:endParaRPr sz="2400" dirty="0"/>
          </a:p>
        </p:txBody>
      </p:sp>
      <p:sp>
        <p:nvSpPr>
          <p:cNvPr id="13" name="philosophy…">
            <a:extLst>
              <a:ext uri="{FF2B5EF4-FFF2-40B4-BE49-F238E27FC236}">
                <a16:creationId xmlns:a16="http://schemas.microsoft.com/office/drawing/2014/main" id="{E3CCF381-CA88-754F-93C5-17986FE77C55}"/>
              </a:ext>
            </a:extLst>
          </p:cNvPr>
          <p:cNvSpPr txBox="1"/>
          <p:nvPr/>
        </p:nvSpPr>
        <p:spPr>
          <a:xfrm>
            <a:off x="7108552" y="4528015"/>
            <a:ext cx="1288814" cy="40780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lang="en-US" sz="2400" dirty="0"/>
              <a:t>Sciences</a:t>
            </a:r>
            <a:endParaRPr sz="2400" dirty="0"/>
          </a:p>
        </p:txBody>
      </p:sp>
      <p:sp>
        <p:nvSpPr>
          <p:cNvPr id="14" name="philosophy…">
            <a:extLst>
              <a:ext uri="{FF2B5EF4-FFF2-40B4-BE49-F238E27FC236}">
                <a16:creationId xmlns:a16="http://schemas.microsoft.com/office/drawing/2014/main" id="{D8AE8ED6-34AE-A04A-91A7-781BE2B5503C}"/>
              </a:ext>
            </a:extLst>
          </p:cNvPr>
          <p:cNvSpPr txBox="1"/>
          <p:nvPr/>
        </p:nvSpPr>
        <p:spPr>
          <a:xfrm>
            <a:off x="9177488" y="3715378"/>
            <a:ext cx="2253379" cy="77713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p>
            <a:r>
              <a:rPr lang="en-US" sz="2400" dirty="0"/>
              <a:t>Cyber-physical System</a:t>
            </a:r>
            <a:endParaRPr sz="2400" dirty="0"/>
          </a:p>
        </p:txBody>
      </p:sp>
      <p:sp>
        <p:nvSpPr>
          <p:cNvPr id="15" name="philosophy…">
            <a:extLst>
              <a:ext uri="{FF2B5EF4-FFF2-40B4-BE49-F238E27FC236}">
                <a16:creationId xmlns:a16="http://schemas.microsoft.com/office/drawing/2014/main" id="{241C0ADF-E0AF-AA4C-8EDE-7EC7F0BD716F}"/>
              </a:ext>
            </a:extLst>
          </p:cNvPr>
          <p:cNvSpPr txBox="1"/>
          <p:nvPr/>
        </p:nvSpPr>
        <p:spPr>
          <a:xfrm>
            <a:off x="10519498" y="5048289"/>
            <a:ext cx="346249" cy="40780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r>
              <a:rPr lang="en-US" sz="2400" dirty="0"/>
              <a:t>…</a:t>
            </a:r>
            <a:endParaRPr sz="2400" dirty="0"/>
          </a:p>
        </p:txBody>
      </p:sp>
    </p:spTree>
    <p:extLst>
      <p:ext uri="{BB962C8B-B14F-4D97-AF65-F5344CB8AC3E}">
        <p14:creationId xmlns:p14="http://schemas.microsoft.com/office/powerpoint/2010/main" val="1676955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45608B1-0F55-FA41-BE2E-6F569B4284EB}"/>
              </a:ext>
            </a:extLst>
          </p:cNvPr>
          <p:cNvSpPr>
            <a:spLocks noGrp="1"/>
          </p:cNvSpPr>
          <p:nvPr>
            <p:ph type="sldNum" sz="quarter" idx="12"/>
          </p:nvPr>
        </p:nvSpPr>
        <p:spPr/>
        <p:txBody>
          <a:bodyPr/>
          <a:lstStyle/>
          <a:p>
            <a:fld id="{256CE055-ECFD-9048-9FD8-7E2D8656A4F7}" type="slidenum">
              <a:rPr lang="en-US" smtClean="0"/>
              <a:pPr/>
              <a:t>9</a:t>
            </a:fld>
            <a:endParaRPr lang="en-US" dirty="0"/>
          </a:p>
        </p:txBody>
      </p:sp>
      <p:pic>
        <p:nvPicPr>
          <p:cNvPr id="6" name="Picture 5">
            <a:extLst>
              <a:ext uri="{FF2B5EF4-FFF2-40B4-BE49-F238E27FC236}">
                <a16:creationId xmlns:a16="http://schemas.microsoft.com/office/drawing/2014/main" id="{8A2E36AC-9429-5F41-BE8C-8DEB23CB6200}"/>
              </a:ext>
            </a:extLst>
          </p:cNvPr>
          <p:cNvPicPr>
            <a:picLocks noChangeAspect="1"/>
          </p:cNvPicPr>
          <p:nvPr/>
        </p:nvPicPr>
        <p:blipFill>
          <a:blip r:embed="rId3"/>
          <a:stretch>
            <a:fillRect/>
          </a:stretch>
        </p:blipFill>
        <p:spPr>
          <a:xfrm>
            <a:off x="5997526" y="487148"/>
            <a:ext cx="5798416" cy="4985183"/>
          </a:xfrm>
          <a:prstGeom prst="rect">
            <a:avLst/>
          </a:prstGeom>
        </p:spPr>
      </p:pic>
      <p:pic>
        <p:nvPicPr>
          <p:cNvPr id="7" name="Picture 6">
            <a:extLst>
              <a:ext uri="{FF2B5EF4-FFF2-40B4-BE49-F238E27FC236}">
                <a16:creationId xmlns:a16="http://schemas.microsoft.com/office/drawing/2014/main" id="{C2766924-2F71-374C-B050-9B507187B8BA}"/>
              </a:ext>
            </a:extLst>
          </p:cNvPr>
          <p:cNvPicPr>
            <a:picLocks noChangeAspect="1"/>
          </p:cNvPicPr>
          <p:nvPr/>
        </p:nvPicPr>
        <p:blipFill>
          <a:blip r:embed="rId4"/>
          <a:stretch>
            <a:fillRect/>
          </a:stretch>
        </p:blipFill>
        <p:spPr>
          <a:xfrm>
            <a:off x="1271013" y="100288"/>
            <a:ext cx="4048923" cy="5758905"/>
          </a:xfrm>
          <a:prstGeom prst="rect">
            <a:avLst/>
          </a:prstGeom>
        </p:spPr>
      </p:pic>
    </p:spTree>
    <p:extLst>
      <p:ext uri="{BB962C8B-B14F-4D97-AF65-F5344CB8AC3E}">
        <p14:creationId xmlns:p14="http://schemas.microsoft.com/office/powerpoint/2010/main" val="1349080870"/>
      </p:ext>
    </p:extLst>
  </p:cSld>
  <p:clrMapOvr>
    <a:masterClrMapping/>
  </p:clrMapOvr>
</p:sld>
</file>

<file path=ppt/theme/theme1.xml><?xml version="1.0" encoding="utf-8"?>
<a:theme xmlns:a="http://schemas.openxmlformats.org/drawingml/2006/main" name="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2851</TotalTime>
  <Words>1841</Words>
  <Application>Microsoft Macintosh PowerPoint</Application>
  <PresentationFormat>Widescreen</PresentationFormat>
  <Paragraphs>221</Paragraphs>
  <Slides>15</Slides>
  <Notes>14</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15</vt:i4>
      </vt:variant>
    </vt:vector>
  </HeadingPairs>
  <TitlesOfParts>
    <vt:vector size="21" baseType="lpstr">
      <vt:lpstr>Adobe Garamond Pro</vt:lpstr>
      <vt:lpstr>Calibri</vt:lpstr>
      <vt:lpstr>Arial</vt:lpstr>
      <vt:lpstr>Office Theme</vt:lpstr>
      <vt:lpstr>2_Office Theme</vt:lpstr>
      <vt:lpstr>1_Office Theme</vt:lpstr>
      <vt:lpstr>PowerPoint Presentation</vt:lpstr>
      <vt:lpstr>What is Machine Learning?</vt:lpstr>
      <vt:lpstr>Machine Learning as a Tool for Cyber Security </vt:lpstr>
      <vt:lpstr>Machine Learning Use Cases</vt:lpstr>
      <vt:lpstr>Definition of Machine learning</vt:lpstr>
      <vt:lpstr>Definition of Machine learning</vt:lpstr>
      <vt:lpstr>A Brief History</vt:lpstr>
      <vt:lpstr>Related Domains &amp; Disciplines</vt:lpstr>
      <vt:lpstr>PowerPoint Presentation</vt:lpstr>
      <vt:lpstr>Module Overview</vt:lpstr>
      <vt:lpstr>PowerPoint Presentation</vt:lpstr>
      <vt:lpstr>Foundations of “Modeling”</vt:lpstr>
      <vt:lpstr>Learning Objective</vt:lpstr>
      <vt:lpstr>After participating in this module, you will</vt:lpstr>
      <vt:lpstr>Rest of this module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Kolber</dc:creator>
  <cp:lastModifiedBy>Yuxin Chen</cp:lastModifiedBy>
  <cp:revision>247</cp:revision>
  <cp:lastPrinted>2019-10-22T16:35:22Z</cp:lastPrinted>
  <dcterms:created xsi:type="dcterms:W3CDTF">2019-10-07T15:32:39Z</dcterms:created>
  <dcterms:modified xsi:type="dcterms:W3CDTF">2021-03-01T07:30:06Z</dcterms:modified>
</cp:coreProperties>
</file>